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5143500" cx="9144000"/>
  <p:notesSz cx="6858000" cy="9144000"/>
  <p:embeddedFontLst>
    <p:embeddedFont>
      <p:font typeface="Roboto"/>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Roboto-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obo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oboto-boldItalic.fntdata"/><Relationship Id="rId30" Type="http://schemas.openxmlformats.org/officeDocument/2006/relationships/font" Target="fonts/Roboto-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Shape 163"/>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164" name="Shape 16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800">
                <a:latin typeface="Roboto"/>
                <a:ea typeface="Roboto"/>
                <a:cs typeface="Roboto"/>
                <a:sym typeface="Roboto"/>
              </a:rPr>
              <a:t>Thank committee, humbling experience</a:t>
            </a:r>
            <a:endParaRPr sz="1800">
              <a:latin typeface="Roboto"/>
              <a:ea typeface="Roboto"/>
              <a:cs typeface="Roboto"/>
              <a:sym typeface="Roboto"/>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Shape 2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2" name="Shape 23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800">
                <a:latin typeface="Roboto"/>
                <a:ea typeface="Roboto"/>
                <a:cs typeface="Roboto"/>
                <a:sym typeface="Roboto"/>
              </a:rPr>
              <a:t>The teachers and therapists utilized 4 different types of low-cost robotics for their lessons and therapy sessions </a:t>
            </a:r>
            <a:endParaRPr sz="1800">
              <a:latin typeface="Roboto"/>
              <a:ea typeface="Roboto"/>
              <a:cs typeface="Roboto"/>
              <a:sym typeface="Roboto"/>
            </a:endParaRPr>
          </a:p>
          <a:p>
            <a:pPr indent="0" lvl="0" marL="0">
              <a:spcBef>
                <a:spcPts val="0"/>
              </a:spcBef>
              <a:spcAft>
                <a:spcPts val="0"/>
              </a:spcAft>
              <a:buNone/>
            </a:pPr>
            <a:r>
              <a:t/>
            </a:r>
            <a:endParaRPr sz="1800">
              <a:latin typeface="Roboto"/>
              <a:ea typeface="Roboto"/>
              <a:cs typeface="Roboto"/>
              <a:sym typeface="Roboto"/>
            </a:endParaRPr>
          </a:p>
          <a:p>
            <a:pPr indent="0" lvl="0" marL="0">
              <a:spcBef>
                <a:spcPts val="0"/>
              </a:spcBef>
              <a:spcAft>
                <a:spcPts val="0"/>
              </a:spcAft>
              <a:buNone/>
            </a:pPr>
            <a:r>
              <a:rPr lang="en" sz="1800">
                <a:latin typeface="Roboto"/>
                <a:ea typeface="Roboto"/>
                <a:cs typeface="Roboto"/>
                <a:sym typeface="Roboto"/>
              </a:rPr>
              <a:t>Ozobot, BeeBot, Sphero and Dash</a:t>
            </a:r>
            <a:endParaRPr sz="1800">
              <a:latin typeface="Roboto"/>
              <a:ea typeface="Roboto"/>
              <a:cs typeface="Roboto"/>
              <a:sym typeface="Roboto"/>
            </a:endParaRPr>
          </a:p>
          <a:p>
            <a:pPr indent="0" lvl="0" marL="0">
              <a:spcBef>
                <a:spcPts val="0"/>
              </a:spcBef>
              <a:spcAft>
                <a:spcPts val="0"/>
              </a:spcAft>
              <a:buNone/>
            </a:pPr>
            <a:r>
              <a:t/>
            </a:r>
            <a:endParaRPr sz="1800">
              <a:latin typeface="Roboto"/>
              <a:ea typeface="Roboto"/>
              <a:cs typeface="Roboto"/>
              <a:sym typeface="Roboto"/>
            </a:endParaRPr>
          </a:p>
          <a:p>
            <a:pPr indent="0" lvl="0" marL="0">
              <a:spcBef>
                <a:spcPts val="0"/>
              </a:spcBef>
              <a:spcAft>
                <a:spcPts val="0"/>
              </a:spcAft>
              <a:buNone/>
            </a:pPr>
            <a:r>
              <a:rPr lang="en" sz="1800">
                <a:latin typeface="Roboto"/>
                <a:ea typeface="Roboto"/>
                <a:cs typeface="Roboto"/>
                <a:sym typeface="Roboto"/>
              </a:rPr>
              <a:t>These robots are fairly affordable ranging from $50 t0 $150</a:t>
            </a:r>
            <a:endParaRPr sz="1800">
              <a:latin typeface="Roboto"/>
              <a:ea typeface="Roboto"/>
              <a:cs typeface="Roboto"/>
              <a:sym typeface="Robot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Shape 2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5" name="Shape 24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sz="1800">
              <a:latin typeface="Roboto"/>
              <a:ea typeface="Roboto"/>
              <a:cs typeface="Roboto"/>
              <a:sym typeface="Roboto"/>
            </a:endParaRPr>
          </a:p>
          <a:p>
            <a:pPr indent="0" lvl="0" marL="0">
              <a:spcBef>
                <a:spcPts val="0"/>
              </a:spcBef>
              <a:spcAft>
                <a:spcPts val="0"/>
              </a:spcAft>
              <a:buNone/>
            </a:pPr>
            <a:r>
              <a:rPr lang="en" sz="1800">
                <a:latin typeface="Roboto"/>
                <a:ea typeface="Roboto"/>
                <a:cs typeface="Roboto"/>
                <a:sym typeface="Roboto"/>
              </a:rPr>
              <a:t>Preschool Emma - 25 years experience, Ozobot for All About Me (teaching students to identify themselves, hand-eye coordination, fine motor skills), Students new to robotics, Challenge (not putting robot in mouth) she also felt that the demands of the schedules, students being pulled   in and out for therapies and for specials throughout the day and having the time to train her staff were some of the biggest constraints for robotic implementation</a:t>
            </a:r>
            <a:endParaRPr sz="1800">
              <a:latin typeface="Roboto"/>
              <a:ea typeface="Roboto"/>
              <a:cs typeface="Roboto"/>
              <a:sym typeface="Roboto"/>
            </a:endParaRPr>
          </a:p>
          <a:p>
            <a:pPr indent="0" lvl="0" marL="0">
              <a:spcBef>
                <a:spcPts val="0"/>
              </a:spcBef>
              <a:spcAft>
                <a:spcPts val="0"/>
              </a:spcAft>
              <a:buNone/>
            </a:pPr>
            <a:r>
              <a:t/>
            </a:r>
            <a:endParaRPr sz="1800">
              <a:latin typeface="Roboto"/>
              <a:ea typeface="Roboto"/>
              <a:cs typeface="Roboto"/>
              <a:sym typeface="Roboto"/>
            </a:endParaRPr>
          </a:p>
          <a:p>
            <a:pPr indent="0" lvl="0" marL="0">
              <a:spcBef>
                <a:spcPts val="0"/>
              </a:spcBef>
              <a:spcAft>
                <a:spcPts val="0"/>
              </a:spcAft>
              <a:buNone/>
            </a:pPr>
            <a:r>
              <a:rPr lang="en" sz="1800">
                <a:latin typeface="Roboto"/>
                <a:ea typeface="Roboto"/>
                <a:cs typeface="Roboto"/>
                <a:sym typeface="Roboto"/>
              </a:rPr>
              <a:t>Primary Allison - 22 years of experience, first became interested in robotics by watching her colleagues use them.  She felt that Robotics are great for Differentiation.  In her math lesson she was able to use the same robot and board for all the students but ask them different questions. She thought robotics were a good way motivate the students, keep them engaged and give them options.  She stated “its good for me too because I am continuously teaching the same concepts and I would get bored so I know they get bored with the same old lesson”.  I don’t have to pump them up or try to convince them that it is going to be fun, I just show them the BeeBot and they know they’re going to have fun”</a:t>
            </a:r>
            <a:endParaRPr sz="1800">
              <a:latin typeface="Roboto"/>
              <a:ea typeface="Roboto"/>
              <a:cs typeface="Roboto"/>
              <a:sym typeface="Roboto"/>
            </a:endParaRPr>
          </a:p>
          <a:p>
            <a:pPr indent="0" lvl="0" marL="0">
              <a:spcBef>
                <a:spcPts val="0"/>
              </a:spcBef>
              <a:spcAft>
                <a:spcPts val="0"/>
              </a:spcAft>
              <a:buNone/>
            </a:pPr>
            <a:r>
              <a:t/>
            </a:r>
            <a:endParaRPr sz="1800">
              <a:latin typeface="Roboto"/>
              <a:ea typeface="Roboto"/>
              <a:cs typeface="Roboto"/>
              <a:sym typeface="Roboto"/>
            </a:endParaRPr>
          </a:p>
          <a:p>
            <a:pPr indent="0" lvl="0" marL="0">
              <a:spcBef>
                <a:spcPts val="0"/>
              </a:spcBef>
              <a:spcAft>
                <a:spcPts val="0"/>
              </a:spcAft>
              <a:buNone/>
            </a:pPr>
            <a:r>
              <a:rPr lang="en" sz="1800">
                <a:latin typeface="Roboto"/>
                <a:ea typeface="Roboto"/>
                <a:cs typeface="Roboto"/>
                <a:sym typeface="Roboto"/>
              </a:rPr>
              <a:t>Middle School Charlotte - 24 years of experience and uses robotics as a way of engaging student in content that may be a higher level academically than their current functioning level and they allow her students to demonstrate what they are learning.  In her lesson she used a sphero robot to demonstrate the passage that the pilgrims took from England to the new world.  She believed that the use of robotics helped her students to recount the passage.  But stressed the importance of making sure that the technology is working properly before the lesson begins.</a:t>
            </a:r>
            <a:endParaRPr sz="1800">
              <a:latin typeface="Roboto"/>
              <a:ea typeface="Roboto"/>
              <a:cs typeface="Roboto"/>
              <a:sym typeface="Robo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Shape 2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8" name="Shape 25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800">
                <a:latin typeface="Roboto"/>
                <a:ea typeface="Roboto"/>
                <a:cs typeface="Roboto"/>
                <a:sym typeface="Roboto"/>
              </a:rPr>
              <a:t>High School Sarah: New teacher with 4 years experience, she used Dash to help her students identify states on a large map she put on the floor in the auditorium, she stated that she likes using robotics because they are a great attention getter, they help to keep her students engaged in the lesson for longer periods of time and they add a playful element to learning.  She also felt that even her students whose disabilities prevent them from physically participating in your typical paper and pencil activities have more of a level playing field when participating in an activity where they can control a robot to answer a question. She also said that when using robotics you need to plan ahead because they are not always conducive to planning “on the fly”</a:t>
            </a:r>
            <a:endParaRPr sz="1800">
              <a:latin typeface="Roboto"/>
              <a:ea typeface="Roboto"/>
              <a:cs typeface="Roboto"/>
              <a:sym typeface="Roboto"/>
            </a:endParaRPr>
          </a:p>
          <a:p>
            <a:pPr indent="0" lvl="0" marL="0">
              <a:spcBef>
                <a:spcPts val="0"/>
              </a:spcBef>
              <a:spcAft>
                <a:spcPts val="0"/>
              </a:spcAft>
              <a:buNone/>
            </a:pPr>
            <a:r>
              <a:t/>
            </a:r>
            <a:endParaRPr sz="1800">
              <a:latin typeface="Roboto"/>
              <a:ea typeface="Roboto"/>
              <a:cs typeface="Roboto"/>
              <a:sym typeface="Roboto"/>
            </a:endParaRPr>
          </a:p>
          <a:p>
            <a:pPr indent="0" lvl="0" marL="0">
              <a:spcBef>
                <a:spcPts val="0"/>
              </a:spcBef>
              <a:spcAft>
                <a:spcPts val="0"/>
              </a:spcAft>
              <a:buNone/>
            </a:pPr>
            <a:r>
              <a:rPr lang="en" sz="1800">
                <a:latin typeface="Roboto"/>
                <a:ea typeface="Roboto"/>
                <a:cs typeface="Roboto"/>
                <a:sym typeface="Roboto"/>
              </a:rPr>
              <a:t>Teacher Natalie (</a:t>
            </a:r>
            <a:r>
              <a:rPr lang="en" sz="1800">
                <a:latin typeface="Roboto"/>
                <a:ea typeface="Roboto"/>
                <a:cs typeface="Roboto"/>
                <a:sym typeface="Roboto"/>
              </a:rPr>
              <a:t>Science</a:t>
            </a:r>
            <a:r>
              <a:rPr lang="en" sz="1800">
                <a:latin typeface="Roboto"/>
                <a:ea typeface="Roboto"/>
                <a:cs typeface="Roboto"/>
                <a:sym typeface="Roboto"/>
              </a:rPr>
              <a:t>/math enrichment) 30 years experience, uses robotics as a way to have her students examine and explore topics </a:t>
            </a:r>
            <a:r>
              <a:rPr b="1" lang="en" sz="1800">
                <a:latin typeface="Roboto"/>
                <a:ea typeface="Roboto"/>
                <a:cs typeface="Roboto"/>
                <a:sym typeface="Roboto"/>
              </a:rPr>
              <a:t>that their</a:t>
            </a:r>
            <a:r>
              <a:rPr lang="en" sz="1800">
                <a:latin typeface="Roboto"/>
                <a:ea typeface="Roboto"/>
                <a:cs typeface="Roboto"/>
                <a:sym typeface="Roboto"/>
              </a:rPr>
              <a:t> non-disabled peers are also exploring, her lesson involved using an ozobot to explore and explain the movement of oxygenated blood to and from the heart.  She stated that robotics fosters collaboration not only among the students but also among the staff.  She said “the more you use robotics and the more you integrate robotics into your lessons, the easier it is and the more seamless it becomes.</a:t>
            </a:r>
            <a:endParaRPr sz="1800">
              <a:latin typeface="Roboto"/>
              <a:ea typeface="Roboto"/>
              <a:cs typeface="Roboto"/>
              <a:sym typeface="Roboto"/>
            </a:endParaRPr>
          </a:p>
          <a:p>
            <a:pPr indent="0" lvl="0" marL="0">
              <a:spcBef>
                <a:spcPts val="0"/>
              </a:spcBef>
              <a:spcAft>
                <a:spcPts val="0"/>
              </a:spcAft>
              <a:buNone/>
            </a:pPr>
            <a:r>
              <a:t/>
            </a:r>
            <a:endParaRPr sz="1800">
              <a:latin typeface="Roboto"/>
              <a:ea typeface="Roboto"/>
              <a:cs typeface="Roboto"/>
              <a:sym typeface="Roboto"/>
            </a:endParaRPr>
          </a:p>
          <a:p>
            <a:pPr indent="0" lvl="0" marL="0" rtl="0">
              <a:spcBef>
                <a:spcPts val="0"/>
              </a:spcBef>
              <a:spcAft>
                <a:spcPts val="0"/>
              </a:spcAft>
              <a:buNone/>
            </a:pPr>
            <a:r>
              <a:rPr lang="en" sz="1800">
                <a:latin typeface="Roboto"/>
                <a:ea typeface="Roboto"/>
                <a:cs typeface="Roboto"/>
                <a:sym typeface="Roboto"/>
              </a:rPr>
              <a:t>Teacher Denise (Recreational Specialist) with 29 years of experience used both Dash and Sphero in a bowling activity.  She had three stations set up in the gym.  The first one was a regular bowling station with a ramp and bowling ball, in the second one the bowling pins were placed on a table and the student used Sphero to knock them down and the third one </a:t>
            </a:r>
            <a:r>
              <a:rPr lang="en" sz="1800">
                <a:latin typeface="Roboto"/>
                <a:ea typeface="Roboto"/>
                <a:cs typeface="Roboto"/>
                <a:sym typeface="Roboto"/>
              </a:rPr>
              <a:t>resembled</a:t>
            </a:r>
            <a:r>
              <a:rPr lang="en" sz="1800">
                <a:latin typeface="Roboto"/>
                <a:ea typeface="Roboto"/>
                <a:cs typeface="Roboto"/>
                <a:sym typeface="Roboto"/>
              </a:rPr>
              <a:t> the fist station with with pins on the floor except that instead of a bowling ball the students used Dash to knock down the pins.  She stated that robotics are very helpful because they give the students a more even playing field.  With the robotics, all students can bowl despite their physical limitations.  She was also surprised that one of the students bowled better using the robot than without.  She said “this is how my class works, if you’re not successful one way, then we will find a way for you to be successful and robotics works great for that”.</a:t>
            </a:r>
            <a:endParaRPr sz="1800">
              <a:latin typeface="Roboto"/>
              <a:ea typeface="Roboto"/>
              <a:cs typeface="Roboto"/>
              <a:sym typeface="Robo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Shape 2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2" name="Shape 27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800">
                <a:latin typeface="Roboto"/>
                <a:ea typeface="Roboto"/>
                <a:cs typeface="Roboto"/>
                <a:sym typeface="Roboto"/>
              </a:rPr>
              <a:t>The final three participants were therapists in the building</a:t>
            </a:r>
            <a:endParaRPr sz="1800">
              <a:latin typeface="Roboto"/>
              <a:ea typeface="Roboto"/>
              <a:cs typeface="Roboto"/>
              <a:sym typeface="Roboto"/>
            </a:endParaRPr>
          </a:p>
          <a:p>
            <a:pPr indent="0" lvl="0" marL="0">
              <a:spcBef>
                <a:spcPts val="0"/>
              </a:spcBef>
              <a:spcAft>
                <a:spcPts val="0"/>
              </a:spcAft>
              <a:buNone/>
            </a:pPr>
            <a:r>
              <a:t/>
            </a:r>
            <a:endParaRPr sz="1800">
              <a:latin typeface="Roboto"/>
              <a:ea typeface="Roboto"/>
              <a:cs typeface="Roboto"/>
              <a:sym typeface="Roboto"/>
            </a:endParaRPr>
          </a:p>
          <a:p>
            <a:pPr indent="0" lvl="0" marL="0">
              <a:spcBef>
                <a:spcPts val="0"/>
              </a:spcBef>
              <a:spcAft>
                <a:spcPts val="0"/>
              </a:spcAft>
              <a:buNone/>
            </a:pPr>
            <a:r>
              <a:rPr lang="en" sz="1800">
                <a:latin typeface="Roboto"/>
                <a:ea typeface="Roboto"/>
                <a:cs typeface="Roboto"/>
                <a:sym typeface="Roboto"/>
              </a:rPr>
              <a:t>Occupational Therapist Andrea has been working at AHM for 26 years.  She said that she likes bringing her students to the computer lab to use the robotics as an alternative activity to what would normally be considered pull out therapy in the therapy room.  She sees robotics as another thing in her toolbox that could get kids excited about their therapy and kind of trick them into doing a lot more work.  For her therapy session, She incorporated the ozobot into a handwriting program called Handwriting without tears. This is a developmental handwriting program that uses multimodal tools, such as chalk or Play-Doh, to try to teach letter formation.  What she liked about using the robot was that the student stayed engaged in the activity for the whole session where normally he would just write the letter once and then ask for a different activity.  She also said “I think their goals would be achieved a lot faster with the robot because I won’t have to struggle with them doing the repetition part of learning a skill”.  She also expressed the need to have multiple robotics in the school so that more teachers and therapists could use them at the same time.</a:t>
            </a:r>
            <a:endParaRPr sz="1800">
              <a:latin typeface="Roboto"/>
              <a:ea typeface="Roboto"/>
              <a:cs typeface="Roboto"/>
              <a:sym typeface="Roboto"/>
            </a:endParaRPr>
          </a:p>
          <a:p>
            <a:pPr indent="0" lvl="0" marL="0">
              <a:spcBef>
                <a:spcPts val="0"/>
              </a:spcBef>
              <a:spcAft>
                <a:spcPts val="0"/>
              </a:spcAft>
              <a:buNone/>
            </a:pPr>
            <a:r>
              <a:t/>
            </a:r>
            <a:endParaRPr sz="1800">
              <a:latin typeface="Roboto"/>
              <a:ea typeface="Roboto"/>
              <a:cs typeface="Roboto"/>
              <a:sym typeface="Roboto"/>
            </a:endParaRPr>
          </a:p>
          <a:p>
            <a:pPr indent="0" lvl="0" marL="0">
              <a:spcBef>
                <a:spcPts val="0"/>
              </a:spcBef>
              <a:spcAft>
                <a:spcPts val="0"/>
              </a:spcAft>
              <a:buNone/>
            </a:pPr>
            <a:r>
              <a:rPr lang="en" sz="1800">
                <a:latin typeface="Roboto"/>
                <a:ea typeface="Roboto"/>
                <a:cs typeface="Roboto"/>
                <a:sym typeface="Roboto"/>
              </a:rPr>
              <a:t>Speech Therapist Olivia has been working at AHM for 9 years.  She was fairly new to robotics implementation stating that she more regularly used iPads during her therapy sessions.  For her session, she used an ozobot to help her students sequence pictures cards and describe the scene on the cards.  She felt that the use of robotics helped to keep the student engaged in the activity for a longer period of time but that having the student draw the lines limited the number of sequencing activity they were able to complete during her 30 minute session.  She also felt that because she was fairly new to robotics implementation, that it took her longer to plan this lesson but that after she became more comfortable, it would be easier. </a:t>
            </a:r>
            <a:endParaRPr sz="1800">
              <a:latin typeface="Roboto"/>
              <a:ea typeface="Roboto"/>
              <a:cs typeface="Roboto"/>
              <a:sym typeface="Roboto"/>
            </a:endParaRPr>
          </a:p>
          <a:p>
            <a:pPr indent="0" lvl="0" marL="0">
              <a:spcBef>
                <a:spcPts val="0"/>
              </a:spcBef>
              <a:spcAft>
                <a:spcPts val="0"/>
              </a:spcAft>
              <a:buNone/>
            </a:pPr>
            <a:r>
              <a:t/>
            </a:r>
            <a:endParaRPr sz="1800">
              <a:latin typeface="Roboto"/>
              <a:ea typeface="Roboto"/>
              <a:cs typeface="Roboto"/>
              <a:sym typeface="Roboto"/>
            </a:endParaRPr>
          </a:p>
          <a:p>
            <a:pPr indent="0" lvl="0" marL="0" rtl="0">
              <a:spcBef>
                <a:spcPts val="0"/>
              </a:spcBef>
              <a:spcAft>
                <a:spcPts val="0"/>
              </a:spcAft>
              <a:buNone/>
            </a:pPr>
            <a:r>
              <a:rPr lang="en" sz="1800">
                <a:latin typeface="Roboto"/>
                <a:ea typeface="Roboto"/>
                <a:cs typeface="Roboto"/>
                <a:sym typeface="Roboto"/>
              </a:rPr>
              <a:t>The final participant in the study was Physical Therapist Elizabeth.  She has been a physical therapist for 11 years and working at AHM for the past 4 years.  She said that her one therapeutic </a:t>
            </a:r>
            <a:r>
              <a:rPr lang="en" sz="1800">
                <a:latin typeface="Roboto"/>
                <a:ea typeface="Roboto"/>
                <a:cs typeface="Roboto"/>
                <a:sym typeface="Roboto"/>
              </a:rPr>
              <a:t>objective</a:t>
            </a:r>
            <a:r>
              <a:rPr lang="en" sz="1800">
                <a:latin typeface="Roboto"/>
                <a:ea typeface="Roboto"/>
                <a:cs typeface="Roboto"/>
                <a:sym typeface="Roboto"/>
              </a:rPr>
              <a:t> for implementing robotics was getting kids who have limited physical abilities to really participate and be motivated about movement.   For her therapy session, she set up an obstacle course in the school auditorium for Power Wheelchair training.  Her goal was to have the student follow Dash through a series of cones without hitting any of them.  When doing this activity previously, she would have the student follow her through the cones but the student disliked the activity and never looked down to pay attention to the cones.  Elizabeth was amazed that the student not only was motivated to follow the robot but that she actually paid attention to where the cones were placed and avoided them.  She stated that in the future she would </a:t>
            </a:r>
            <a:r>
              <a:rPr lang="en" sz="1800">
                <a:latin typeface="Roboto"/>
                <a:ea typeface="Roboto"/>
                <a:cs typeface="Roboto"/>
                <a:sym typeface="Roboto"/>
              </a:rPr>
              <a:t>calculate</a:t>
            </a:r>
            <a:r>
              <a:rPr lang="en" sz="1800">
                <a:latin typeface="Roboto"/>
                <a:ea typeface="Roboto"/>
                <a:cs typeface="Roboto"/>
                <a:sym typeface="Roboto"/>
              </a:rPr>
              <a:t> distance </a:t>
            </a:r>
            <a:r>
              <a:rPr lang="en" sz="1800">
                <a:latin typeface="Roboto"/>
                <a:ea typeface="Roboto"/>
                <a:cs typeface="Roboto"/>
                <a:sym typeface="Roboto"/>
              </a:rPr>
              <a:t>traveled</a:t>
            </a:r>
            <a:r>
              <a:rPr lang="en" sz="1800">
                <a:latin typeface="Roboto"/>
                <a:ea typeface="Roboto"/>
                <a:cs typeface="Roboto"/>
                <a:sym typeface="Roboto"/>
              </a:rPr>
              <a:t> and the percentage of cones that were hit or missed so that she would be able to </a:t>
            </a:r>
            <a:r>
              <a:rPr lang="en" sz="1800">
                <a:latin typeface="Roboto"/>
                <a:ea typeface="Roboto"/>
                <a:cs typeface="Roboto"/>
                <a:sym typeface="Roboto"/>
              </a:rPr>
              <a:t>quantify</a:t>
            </a:r>
            <a:r>
              <a:rPr lang="en" sz="1800">
                <a:latin typeface="Roboto"/>
                <a:ea typeface="Roboto"/>
                <a:cs typeface="Roboto"/>
                <a:sym typeface="Roboto"/>
              </a:rPr>
              <a:t> her results.</a:t>
            </a:r>
            <a:endParaRPr sz="1800">
              <a:latin typeface="Roboto"/>
              <a:ea typeface="Roboto"/>
              <a:cs typeface="Roboto"/>
              <a:sym typeface="Robo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Shape 2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5" name="Shape 28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sz="1800">
                <a:latin typeface="Roboto"/>
                <a:ea typeface="Roboto"/>
                <a:cs typeface="Roboto"/>
                <a:sym typeface="Roboto"/>
              </a:rPr>
              <a:t>Major theme 1 Addressed research question 1 and the Administrators’ role in robotics implementation within the school </a:t>
            </a:r>
            <a:endParaRPr b="1" sz="1800">
              <a:latin typeface="Roboto"/>
              <a:ea typeface="Roboto"/>
              <a:cs typeface="Roboto"/>
              <a:sym typeface="Roboto"/>
            </a:endParaRPr>
          </a:p>
          <a:p>
            <a:pPr indent="0" lvl="0" marL="0">
              <a:spcBef>
                <a:spcPts val="0"/>
              </a:spcBef>
              <a:spcAft>
                <a:spcPts val="0"/>
              </a:spcAft>
              <a:buNone/>
            </a:pPr>
            <a:r>
              <a:t/>
            </a:r>
            <a:endParaRPr b="1" sz="1800">
              <a:latin typeface="Roboto"/>
              <a:ea typeface="Roboto"/>
              <a:cs typeface="Roboto"/>
              <a:sym typeface="Roboto"/>
            </a:endParaRPr>
          </a:p>
          <a:p>
            <a:pPr indent="0" lvl="0" marL="0">
              <a:spcBef>
                <a:spcPts val="0"/>
              </a:spcBef>
              <a:spcAft>
                <a:spcPts val="0"/>
              </a:spcAft>
              <a:buNone/>
            </a:pPr>
            <a:r>
              <a:rPr b="1" lang="en" sz="1800">
                <a:latin typeface="Roboto"/>
                <a:ea typeface="Roboto"/>
                <a:cs typeface="Roboto"/>
                <a:sym typeface="Roboto"/>
              </a:rPr>
              <a:t>Both administrators conveyed the importance of  making robotics available to teachers, therapists and students and giving them the freedom to not only experiment with the robots but to share their experiences with other teachers and therapists to promote more buy-in from the staff.</a:t>
            </a:r>
            <a:endParaRPr b="1" sz="1800">
              <a:latin typeface="Roboto"/>
              <a:ea typeface="Roboto"/>
              <a:cs typeface="Roboto"/>
              <a:sym typeface="Roboto"/>
            </a:endParaRPr>
          </a:p>
          <a:p>
            <a:pPr indent="0" lvl="0" marL="0">
              <a:spcBef>
                <a:spcPts val="0"/>
              </a:spcBef>
              <a:spcAft>
                <a:spcPts val="0"/>
              </a:spcAft>
              <a:buNone/>
            </a:pPr>
            <a:r>
              <a:t/>
            </a:r>
            <a:endParaRPr b="1" sz="1800">
              <a:latin typeface="Roboto"/>
              <a:ea typeface="Roboto"/>
              <a:cs typeface="Roboto"/>
              <a:sym typeface="Roboto"/>
            </a:endParaRPr>
          </a:p>
          <a:p>
            <a:pPr indent="0" lvl="0" marL="0">
              <a:spcBef>
                <a:spcPts val="0"/>
              </a:spcBef>
              <a:spcAft>
                <a:spcPts val="0"/>
              </a:spcAft>
              <a:buNone/>
            </a:pPr>
            <a:r>
              <a:rPr b="1" lang="en" sz="1800">
                <a:latin typeface="Roboto"/>
                <a:ea typeface="Roboto"/>
                <a:cs typeface="Roboto"/>
                <a:sym typeface="Roboto"/>
              </a:rPr>
              <a:t>Administrators, Teachers and Therapists all felt that training was an important factor is successful robotics implementation and that after initial training by the technology coordinator, most of the training was turn-key </a:t>
            </a:r>
            <a:endParaRPr b="1" sz="1800">
              <a:latin typeface="Roboto"/>
              <a:ea typeface="Roboto"/>
              <a:cs typeface="Roboto"/>
              <a:sym typeface="Roboto"/>
            </a:endParaRPr>
          </a:p>
          <a:p>
            <a:pPr indent="0" lvl="0" marL="0">
              <a:spcBef>
                <a:spcPts val="0"/>
              </a:spcBef>
              <a:spcAft>
                <a:spcPts val="0"/>
              </a:spcAft>
              <a:buNone/>
            </a:pPr>
            <a:r>
              <a:t/>
            </a:r>
            <a:endParaRPr b="1" sz="1800">
              <a:latin typeface="Roboto"/>
              <a:ea typeface="Roboto"/>
              <a:cs typeface="Roboto"/>
              <a:sym typeface="Roboto"/>
            </a:endParaRPr>
          </a:p>
          <a:p>
            <a:pPr indent="0" lvl="0" marL="0">
              <a:spcBef>
                <a:spcPts val="0"/>
              </a:spcBef>
              <a:spcAft>
                <a:spcPts val="0"/>
              </a:spcAft>
              <a:buNone/>
            </a:pPr>
            <a:r>
              <a:rPr b="1" lang="en" sz="1800">
                <a:latin typeface="Roboto"/>
                <a:ea typeface="Roboto"/>
                <a:cs typeface="Roboto"/>
                <a:sym typeface="Roboto"/>
              </a:rPr>
              <a:t>Both Administrators and Therapists felt that an administrators role in successful school wide robotics implementation involved managing resources by budgeting and obtaining grants to purchase enough robotics for the school to use</a:t>
            </a:r>
            <a:endParaRPr b="1" sz="1800">
              <a:latin typeface="Roboto"/>
              <a:ea typeface="Roboto"/>
              <a:cs typeface="Roboto"/>
              <a:sym typeface="Roboto"/>
            </a:endParaRPr>
          </a:p>
          <a:p>
            <a:pPr indent="0" lvl="0" marL="0">
              <a:spcBef>
                <a:spcPts val="0"/>
              </a:spcBef>
              <a:spcAft>
                <a:spcPts val="0"/>
              </a:spcAft>
              <a:buNone/>
            </a:pPr>
            <a:r>
              <a:t/>
            </a:r>
            <a:endParaRPr b="1" sz="1800">
              <a:latin typeface="Roboto"/>
              <a:ea typeface="Roboto"/>
              <a:cs typeface="Roboto"/>
              <a:sym typeface="Robo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Shape 2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2" name="Shape 29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sz="1800">
                <a:latin typeface="Roboto"/>
                <a:ea typeface="Roboto"/>
                <a:cs typeface="Roboto"/>
                <a:sym typeface="Roboto"/>
              </a:rPr>
              <a:t>Major theme 2 addressed research question 2 and how Teachers’ knowledge and implementation of robotics impacted educational and therapeutic goals</a:t>
            </a:r>
            <a:endParaRPr b="1" sz="1800">
              <a:latin typeface="Roboto"/>
              <a:ea typeface="Roboto"/>
              <a:cs typeface="Roboto"/>
              <a:sym typeface="Roboto"/>
            </a:endParaRPr>
          </a:p>
          <a:p>
            <a:pPr indent="0" lvl="0" marL="0">
              <a:spcBef>
                <a:spcPts val="0"/>
              </a:spcBef>
              <a:spcAft>
                <a:spcPts val="0"/>
              </a:spcAft>
              <a:buNone/>
            </a:pPr>
            <a:r>
              <a:t/>
            </a:r>
            <a:endParaRPr b="1" sz="1800">
              <a:latin typeface="Roboto"/>
              <a:ea typeface="Roboto"/>
              <a:cs typeface="Roboto"/>
              <a:sym typeface="Roboto"/>
            </a:endParaRPr>
          </a:p>
          <a:p>
            <a:pPr indent="0" lvl="0" marL="0" rtl="0">
              <a:spcBef>
                <a:spcPts val="0"/>
              </a:spcBef>
              <a:spcAft>
                <a:spcPts val="0"/>
              </a:spcAft>
              <a:buNone/>
            </a:pPr>
            <a:r>
              <a:rPr lang="en" sz="1800">
                <a:latin typeface="Roboto"/>
                <a:ea typeface="Roboto"/>
                <a:cs typeface="Roboto"/>
                <a:sym typeface="Roboto"/>
              </a:rPr>
              <a:t>The classroom teachers in this study indicated that the use of robotics increased student comprehension of the curriculum and enhanced student engagement.  </a:t>
            </a:r>
            <a:endParaRPr b="1" sz="1800">
              <a:latin typeface="Roboto"/>
              <a:ea typeface="Roboto"/>
              <a:cs typeface="Roboto"/>
              <a:sym typeface="Robo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Shape 2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9" name="Shape 29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sz="1800">
                <a:latin typeface="Roboto"/>
                <a:ea typeface="Roboto"/>
                <a:cs typeface="Roboto"/>
                <a:sym typeface="Roboto"/>
              </a:rPr>
              <a:t>Major theme 3 also addressed research question 2  Therapists’ knowledge and implementation of robotics impacted educational and therapeutic goals</a:t>
            </a:r>
            <a:endParaRPr b="1" sz="1800">
              <a:latin typeface="Roboto"/>
              <a:ea typeface="Roboto"/>
              <a:cs typeface="Roboto"/>
              <a:sym typeface="Roboto"/>
            </a:endParaRPr>
          </a:p>
          <a:p>
            <a:pPr indent="0" lvl="0" marL="0">
              <a:spcBef>
                <a:spcPts val="0"/>
              </a:spcBef>
              <a:spcAft>
                <a:spcPts val="0"/>
              </a:spcAft>
              <a:buNone/>
            </a:pPr>
            <a:r>
              <a:t/>
            </a:r>
            <a:endParaRPr b="1" sz="1800">
              <a:latin typeface="Roboto"/>
              <a:ea typeface="Roboto"/>
              <a:cs typeface="Roboto"/>
              <a:sym typeface="Roboto"/>
            </a:endParaRPr>
          </a:p>
          <a:p>
            <a:pPr indent="0" lvl="0" marL="0" rtl="0">
              <a:spcBef>
                <a:spcPts val="0"/>
              </a:spcBef>
              <a:spcAft>
                <a:spcPts val="0"/>
              </a:spcAft>
              <a:buNone/>
            </a:pPr>
            <a:r>
              <a:rPr lang="en" sz="1800">
                <a:latin typeface="Roboto"/>
                <a:ea typeface="Roboto"/>
                <a:cs typeface="Roboto"/>
                <a:sym typeface="Roboto"/>
              </a:rPr>
              <a:t>All three therapists expressed that the use of robotics in their therapy sessions motivated the students to not only try harder but kept them engaged in the activity for a longer period of time which helped the student to attain their therapeutic goal at a quicker rate.</a:t>
            </a:r>
            <a:endParaRPr sz="1800">
              <a:latin typeface="Roboto"/>
              <a:ea typeface="Roboto"/>
              <a:cs typeface="Roboto"/>
              <a:sym typeface="Robot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Shape 3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6" name="Shape 30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sz="1800">
                <a:latin typeface="Roboto"/>
                <a:ea typeface="Roboto"/>
                <a:cs typeface="Roboto"/>
                <a:sym typeface="Roboto"/>
              </a:rPr>
              <a:t>Major theme 4 addressed research question 3 and the constraints of time and funding experienced by the participants during the implementation of robotics </a:t>
            </a:r>
            <a:endParaRPr b="1" sz="1800">
              <a:latin typeface="Roboto"/>
              <a:ea typeface="Roboto"/>
              <a:cs typeface="Roboto"/>
              <a:sym typeface="Roboto"/>
            </a:endParaRPr>
          </a:p>
          <a:p>
            <a:pPr indent="0" lvl="0" marL="0">
              <a:spcBef>
                <a:spcPts val="0"/>
              </a:spcBef>
              <a:spcAft>
                <a:spcPts val="0"/>
              </a:spcAft>
              <a:buNone/>
            </a:pPr>
            <a:r>
              <a:t/>
            </a:r>
            <a:endParaRPr b="1" sz="1800">
              <a:latin typeface="Roboto"/>
              <a:ea typeface="Roboto"/>
              <a:cs typeface="Roboto"/>
              <a:sym typeface="Roboto"/>
            </a:endParaRPr>
          </a:p>
          <a:p>
            <a:pPr indent="0" lvl="0" marL="0">
              <a:spcBef>
                <a:spcPts val="0"/>
              </a:spcBef>
              <a:spcAft>
                <a:spcPts val="0"/>
              </a:spcAft>
              <a:buNone/>
            </a:pPr>
            <a:r>
              <a:rPr lang="en" sz="1800">
                <a:latin typeface="Roboto"/>
                <a:ea typeface="Roboto"/>
                <a:cs typeface="Roboto"/>
                <a:sym typeface="Roboto"/>
              </a:rPr>
              <a:t>Administrators felt that they needed more time to implement the professional development needed for robotics implementation as well as providing the necessary amount of funding.</a:t>
            </a:r>
            <a:endParaRPr sz="1800">
              <a:latin typeface="Roboto"/>
              <a:ea typeface="Roboto"/>
              <a:cs typeface="Roboto"/>
              <a:sym typeface="Roboto"/>
            </a:endParaRPr>
          </a:p>
          <a:p>
            <a:pPr indent="0" lvl="0" marL="0">
              <a:spcBef>
                <a:spcPts val="0"/>
              </a:spcBef>
              <a:spcAft>
                <a:spcPts val="0"/>
              </a:spcAft>
              <a:buNone/>
            </a:pPr>
            <a:r>
              <a:t/>
            </a:r>
            <a:endParaRPr sz="1800">
              <a:latin typeface="Roboto"/>
              <a:ea typeface="Roboto"/>
              <a:cs typeface="Roboto"/>
              <a:sym typeface="Roboto"/>
            </a:endParaRPr>
          </a:p>
          <a:p>
            <a:pPr indent="0" lvl="0" marL="0">
              <a:spcBef>
                <a:spcPts val="0"/>
              </a:spcBef>
              <a:spcAft>
                <a:spcPts val="0"/>
              </a:spcAft>
              <a:buNone/>
            </a:pPr>
            <a:r>
              <a:rPr lang="en" sz="1800">
                <a:latin typeface="Roboto"/>
                <a:ea typeface="Roboto"/>
                <a:cs typeface="Roboto"/>
                <a:sym typeface="Roboto"/>
              </a:rPr>
              <a:t>Teachers and therapist felt that implementing robotics into their lessons and therapy sessions involved needed more time for planning and set-up of the lessons.</a:t>
            </a:r>
            <a:endParaRPr sz="1800">
              <a:latin typeface="Roboto"/>
              <a:ea typeface="Roboto"/>
              <a:cs typeface="Roboto"/>
              <a:sym typeface="Roboto"/>
            </a:endParaRPr>
          </a:p>
          <a:p>
            <a:pPr indent="0" lvl="0" marL="0">
              <a:spcBef>
                <a:spcPts val="0"/>
              </a:spcBef>
              <a:spcAft>
                <a:spcPts val="0"/>
              </a:spcAft>
              <a:buNone/>
            </a:pPr>
            <a:r>
              <a:t/>
            </a:r>
            <a:endParaRPr sz="1800">
              <a:latin typeface="Roboto"/>
              <a:ea typeface="Roboto"/>
              <a:cs typeface="Roboto"/>
              <a:sym typeface="Roboto"/>
            </a:endParaRPr>
          </a:p>
          <a:p>
            <a:pPr indent="0" lvl="0" marL="0" rtl="0">
              <a:spcBef>
                <a:spcPts val="0"/>
              </a:spcBef>
              <a:spcAft>
                <a:spcPts val="0"/>
              </a:spcAft>
              <a:buNone/>
            </a:pPr>
            <a:r>
              <a:rPr lang="en" sz="1800">
                <a:latin typeface="Roboto"/>
                <a:ea typeface="Roboto"/>
                <a:cs typeface="Roboto"/>
                <a:sym typeface="Roboto"/>
              </a:rPr>
              <a:t>Teachers also felt that more time was needed for the actual lesson when robots were being used.  </a:t>
            </a:r>
            <a:endParaRPr sz="1800">
              <a:latin typeface="Roboto"/>
              <a:ea typeface="Roboto"/>
              <a:cs typeface="Roboto"/>
              <a:sym typeface="Robo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Shape 3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3" name="Shape 31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sz="1800">
                <a:latin typeface="Roboto"/>
                <a:ea typeface="Roboto"/>
                <a:cs typeface="Roboto"/>
                <a:sym typeface="Roboto"/>
              </a:rPr>
              <a:t>Major theme 5 also addressed research question 3 and the perceived enhancement of student achievement and engagement by the participants, and the excitement experienced by teachers </a:t>
            </a:r>
            <a:endParaRPr b="1" sz="1800">
              <a:latin typeface="Roboto"/>
              <a:ea typeface="Roboto"/>
              <a:cs typeface="Roboto"/>
              <a:sym typeface="Roboto"/>
            </a:endParaRPr>
          </a:p>
          <a:p>
            <a:pPr indent="0" lvl="0" marL="0">
              <a:spcBef>
                <a:spcPts val="0"/>
              </a:spcBef>
              <a:spcAft>
                <a:spcPts val="0"/>
              </a:spcAft>
              <a:buNone/>
            </a:pPr>
            <a:r>
              <a:t/>
            </a:r>
            <a:endParaRPr b="1" sz="1800">
              <a:latin typeface="Roboto"/>
              <a:ea typeface="Roboto"/>
              <a:cs typeface="Roboto"/>
              <a:sym typeface="Roboto"/>
            </a:endParaRPr>
          </a:p>
          <a:p>
            <a:pPr indent="0" lvl="0" marL="0" rtl="0">
              <a:spcBef>
                <a:spcPts val="0"/>
              </a:spcBef>
              <a:spcAft>
                <a:spcPts val="0"/>
              </a:spcAft>
              <a:buNone/>
            </a:pPr>
            <a:r>
              <a:rPr b="1" lang="en" sz="1800">
                <a:latin typeface="Roboto"/>
                <a:ea typeface="Roboto"/>
                <a:cs typeface="Roboto"/>
                <a:sym typeface="Roboto"/>
              </a:rPr>
              <a:t>The participants indicated that Using robotics helps students with low incidence disabilities showcase what they know, keeps them engaged in the lesson for longer periods of time, and keeps the teachers excited and motivated about teaching.</a:t>
            </a:r>
            <a:endParaRPr b="1" sz="1800">
              <a:latin typeface="Roboto"/>
              <a:ea typeface="Roboto"/>
              <a:cs typeface="Roboto"/>
              <a:sym typeface="Robot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Shape 3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0" name="Shape 32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sz="1800">
                <a:latin typeface="Roboto"/>
                <a:ea typeface="Roboto"/>
                <a:cs typeface="Roboto"/>
                <a:sym typeface="Roboto"/>
              </a:rPr>
              <a:t>Major theme 6 addressed research question 6 and The UDL principles that were represented by the implementation of robotics</a:t>
            </a:r>
            <a:endParaRPr b="1" sz="1800">
              <a:latin typeface="Roboto"/>
              <a:ea typeface="Roboto"/>
              <a:cs typeface="Roboto"/>
              <a:sym typeface="Roboto"/>
            </a:endParaRPr>
          </a:p>
          <a:p>
            <a:pPr indent="0" lvl="0" marL="0">
              <a:spcBef>
                <a:spcPts val="0"/>
              </a:spcBef>
              <a:spcAft>
                <a:spcPts val="0"/>
              </a:spcAft>
              <a:buNone/>
            </a:pPr>
            <a:r>
              <a:t/>
            </a:r>
            <a:endParaRPr b="1" sz="1800">
              <a:latin typeface="Roboto"/>
              <a:ea typeface="Roboto"/>
              <a:cs typeface="Roboto"/>
              <a:sym typeface="Roboto"/>
            </a:endParaRPr>
          </a:p>
          <a:p>
            <a:pPr indent="0" lvl="0" marL="0">
              <a:spcBef>
                <a:spcPts val="0"/>
              </a:spcBef>
              <a:spcAft>
                <a:spcPts val="0"/>
              </a:spcAft>
              <a:buNone/>
            </a:pPr>
            <a:r>
              <a:rPr b="1" lang="en" sz="1800">
                <a:latin typeface="Roboto"/>
                <a:ea typeface="Roboto"/>
                <a:cs typeface="Roboto"/>
                <a:sym typeface="Roboto"/>
              </a:rPr>
              <a:t> </a:t>
            </a:r>
            <a:r>
              <a:rPr lang="en" sz="1800">
                <a:latin typeface="Roboto"/>
                <a:ea typeface="Roboto"/>
                <a:cs typeface="Roboto"/>
                <a:sym typeface="Roboto"/>
              </a:rPr>
              <a:t>The principle of engagement was represented by the use of the robot as a way to keep the learners interested in the lesson, offer the learners appropriate challenges, and increase learner motivation</a:t>
            </a:r>
            <a:endParaRPr sz="1800">
              <a:latin typeface="Roboto"/>
              <a:ea typeface="Roboto"/>
              <a:cs typeface="Roboto"/>
              <a:sym typeface="Roboto"/>
            </a:endParaRPr>
          </a:p>
          <a:p>
            <a:pPr indent="0" lvl="0" marL="0">
              <a:spcBef>
                <a:spcPts val="0"/>
              </a:spcBef>
              <a:spcAft>
                <a:spcPts val="0"/>
              </a:spcAft>
              <a:buNone/>
            </a:pPr>
            <a:r>
              <a:t/>
            </a:r>
            <a:endParaRPr sz="1800">
              <a:latin typeface="Roboto"/>
              <a:ea typeface="Roboto"/>
              <a:cs typeface="Roboto"/>
              <a:sym typeface="Roboto"/>
            </a:endParaRPr>
          </a:p>
          <a:p>
            <a:pPr indent="0" lvl="0" marL="0">
              <a:spcBef>
                <a:spcPts val="0"/>
              </a:spcBef>
              <a:spcAft>
                <a:spcPts val="0"/>
              </a:spcAft>
              <a:buNone/>
            </a:pPr>
            <a:r>
              <a:rPr lang="en" sz="1800">
                <a:latin typeface="Roboto"/>
                <a:ea typeface="Roboto"/>
                <a:cs typeface="Roboto"/>
                <a:sym typeface="Roboto"/>
              </a:rPr>
              <a:t>Teacher regularly use robotics to keep their students engaged in the lesson and motivated to learn</a:t>
            </a:r>
            <a:endParaRPr sz="1800">
              <a:latin typeface="Roboto"/>
              <a:ea typeface="Roboto"/>
              <a:cs typeface="Roboto"/>
              <a:sym typeface="Roboto"/>
            </a:endParaRPr>
          </a:p>
          <a:p>
            <a:pPr indent="0" lvl="0" marL="0">
              <a:spcBef>
                <a:spcPts val="0"/>
              </a:spcBef>
              <a:spcAft>
                <a:spcPts val="0"/>
              </a:spcAft>
              <a:buNone/>
            </a:pPr>
            <a:r>
              <a:t/>
            </a:r>
            <a:endParaRPr sz="1800">
              <a:latin typeface="Roboto"/>
              <a:ea typeface="Roboto"/>
              <a:cs typeface="Roboto"/>
              <a:sym typeface="Roboto"/>
            </a:endParaRPr>
          </a:p>
          <a:p>
            <a:pPr indent="0" lvl="0" marL="0">
              <a:spcBef>
                <a:spcPts val="0"/>
              </a:spcBef>
              <a:spcAft>
                <a:spcPts val="0"/>
              </a:spcAft>
              <a:buNone/>
            </a:pPr>
            <a:r>
              <a:rPr lang="en" sz="1800">
                <a:latin typeface="Roboto"/>
                <a:ea typeface="Roboto"/>
                <a:cs typeface="Roboto"/>
                <a:sym typeface="Roboto"/>
              </a:rPr>
              <a:t>Robotics allow students to express themselves and provides the learners with the options for demonstrating what they know.</a:t>
            </a:r>
            <a:endParaRPr sz="1800">
              <a:latin typeface="Roboto"/>
              <a:ea typeface="Roboto"/>
              <a:cs typeface="Roboto"/>
              <a:sym typeface="Roboto"/>
            </a:endParaRPr>
          </a:p>
          <a:p>
            <a:pPr indent="0" lvl="0" marL="0">
              <a:spcBef>
                <a:spcPts val="0"/>
              </a:spcBef>
              <a:spcAft>
                <a:spcPts val="0"/>
              </a:spcAft>
              <a:buNone/>
            </a:pPr>
            <a:r>
              <a:t/>
            </a:r>
            <a:endParaRPr sz="1800">
              <a:latin typeface="Roboto"/>
              <a:ea typeface="Roboto"/>
              <a:cs typeface="Roboto"/>
              <a:sym typeface="Roboto"/>
            </a:endParaRPr>
          </a:p>
          <a:p>
            <a:pPr indent="0" lvl="0" marL="0" rtl="0">
              <a:spcBef>
                <a:spcPts val="0"/>
              </a:spcBef>
              <a:spcAft>
                <a:spcPts val="0"/>
              </a:spcAft>
              <a:buNone/>
            </a:pPr>
            <a:r>
              <a:rPr lang="en" sz="1800">
                <a:latin typeface="Roboto"/>
                <a:ea typeface="Roboto"/>
                <a:cs typeface="Roboto"/>
                <a:sym typeface="Roboto"/>
              </a:rPr>
              <a:t>the UDL principle of representation was implemented through robotics when the robot was used as an alternative way to represent the curriculum </a:t>
            </a:r>
            <a:endParaRPr sz="1800">
              <a:latin typeface="Roboto"/>
              <a:ea typeface="Roboto"/>
              <a:cs typeface="Roboto"/>
              <a:sym typeface="Robot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Shape 1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2" name="Shape 17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800">
                <a:latin typeface="Roboto"/>
                <a:ea typeface="Roboto"/>
                <a:cs typeface="Roboto"/>
                <a:sym typeface="Roboto"/>
              </a:rPr>
              <a:t>I wanted to start with a quote from John Dewey:</a:t>
            </a:r>
            <a:endParaRPr sz="1800">
              <a:latin typeface="Roboto"/>
              <a:ea typeface="Roboto"/>
              <a:cs typeface="Roboto"/>
              <a:sym typeface="Roboto"/>
            </a:endParaRPr>
          </a:p>
          <a:p>
            <a:pPr indent="0" lvl="0" marL="0">
              <a:spcBef>
                <a:spcPts val="0"/>
              </a:spcBef>
              <a:spcAft>
                <a:spcPts val="0"/>
              </a:spcAft>
              <a:buNone/>
            </a:pPr>
            <a:r>
              <a:t/>
            </a:r>
            <a:endParaRPr sz="1800">
              <a:latin typeface="Roboto"/>
              <a:ea typeface="Roboto"/>
              <a:cs typeface="Roboto"/>
              <a:sym typeface="Roboto"/>
            </a:endParaRPr>
          </a:p>
          <a:p>
            <a:pPr indent="0" lvl="0" marL="0">
              <a:spcBef>
                <a:spcPts val="0"/>
              </a:spcBef>
              <a:spcAft>
                <a:spcPts val="0"/>
              </a:spcAft>
              <a:buNone/>
            </a:pPr>
            <a:r>
              <a:rPr lang="en" sz="1800">
                <a:latin typeface="Roboto"/>
                <a:ea typeface="Roboto"/>
                <a:cs typeface="Roboto"/>
                <a:sym typeface="Roboto"/>
              </a:rPr>
              <a:t>You cannot teach today the same way you did yesterday to prepare students for tomorrow</a:t>
            </a:r>
            <a:endParaRPr sz="1800">
              <a:latin typeface="Roboto"/>
              <a:ea typeface="Roboto"/>
              <a:cs typeface="Roboto"/>
              <a:sym typeface="Roboto"/>
            </a:endParaRPr>
          </a:p>
          <a:p>
            <a:pPr indent="0" lvl="0" marL="0">
              <a:spcBef>
                <a:spcPts val="0"/>
              </a:spcBef>
              <a:spcAft>
                <a:spcPts val="0"/>
              </a:spcAft>
              <a:buNone/>
            </a:pPr>
            <a:r>
              <a:t/>
            </a:r>
            <a:endParaRPr sz="1800">
              <a:latin typeface="Roboto"/>
              <a:ea typeface="Roboto"/>
              <a:cs typeface="Roboto"/>
              <a:sym typeface="Roboto"/>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Shape 3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7" name="Shape 32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sz="1800">
                <a:latin typeface="Roboto"/>
                <a:ea typeface="Roboto"/>
                <a:cs typeface="Roboto"/>
                <a:sym typeface="Roboto"/>
              </a:rPr>
              <a:t>The conclusions of this are:</a:t>
            </a:r>
            <a:endParaRPr sz="1800">
              <a:latin typeface="Roboto"/>
              <a:ea typeface="Roboto"/>
              <a:cs typeface="Roboto"/>
              <a:sym typeface="Roboto"/>
            </a:endParaRPr>
          </a:p>
          <a:p>
            <a:pPr indent="0" lvl="0" marL="0" rtl="0">
              <a:lnSpc>
                <a:spcPct val="115000"/>
              </a:lnSpc>
              <a:spcBef>
                <a:spcPts val="1600"/>
              </a:spcBef>
              <a:spcAft>
                <a:spcPts val="0"/>
              </a:spcAft>
              <a:buNone/>
            </a:pPr>
            <a:r>
              <a:rPr lang="en" sz="1800">
                <a:latin typeface="Roboto"/>
                <a:ea typeface="Roboto"/>
                <a:cs typeface="Roboto"/>
                <a:sym typeface="Roboto"/>
              </a:rPr>
              <a:t>That the teachers, therapists, and administrators all perceived the use of robotics by students with low-incidence disabilities as a way to increase motivation, engagement, goal attainment, comprehension and enjoyment.</a:t>
            </a:r>
            <a:endParaRPr sz="1800">
              <a:latin typeface="Roboto"/>
              <a:ea typeface="Roboto"/>
              <a:cs typeface="Roboto"/>
              <a:sym typeface="Roboto"/>
            </a:endParaRPr>
          </a:p>
          <a:p>
            <a:pPr indent="0" lvl="0" marL="0" rtl="0">
              <a:lnSpc>
                <a:spcPct val="115000"/>
              </a:lnSpc>
              <a:spcBef>
                <a:spcPts val="1600"/>
              </a:spcBef>
              <a:spcAft>
                <a:spcPts val="0"/>
              </a:spcAft>
              <a:buNone/>
            </a:pPr>
            <a:r>
              <a:rPr lang="en" sz="1800">
                <a:latin typeface="Roboto"/>
                <a:ea typeface="Roboto"/>
                <a:cs typeface="Roboto"/>
                <a:sym typeface="Roboto"/>
              </a:rPr>
              <a:t>That this study provided insight and evidence for the important role of administrators in the implementation and facilitation of robotics for children with low-incidence disabilities, that administrators are needed help manage the resources that make it possible to obtain robotic technologies and facilitate the training that is needed for successful implementation.</a:t>
            </a:r>
            <a:endParaRPr sz="1800">
              <a:latin typeface="Roboto"/>
              <a:ea typeface="Roboto"/>
              <a:cs typeface="Roboto"/>
              <a:sym typeface="Roboto"/>
            </a:endParaRPr>
          </a:p>
          <a:p>
            <a:pPr indent="0" lvl="0" marL="0" rtl="0">
              <a:lnSpc>
                <a:spcPct val="115000"/>
              </a:lnSpc>
              <a:spcBef>
                <a:spcPts val="1600"/>
              </a:spcBef>
              <a:spcAft>
                <a:spcPts val="0"/>
              </a:spcAft>
              <a:buNone/>
            </a:pPr>
            <a:r>
              <a:rPr lang="en" sz="1800">
                <a:latin typeface="Roboto"/>
                <a:ea typeface="Roboto"/>
                <a:cs typeface="Roboto"/>
                <a:sym typeface="Roboto"/>
              </a:rPr>
              <a:t>Successful robotics implementation requires time and planning on the part of the teachers and therapists</a:t>
            </a:r>
            <a:endParaRPr sz="1800">
              <a:latin typeface="Roboto"/>
              <a:ea typeface="Roboto"/>
              <a:cs typeface="Roboto"/>
              <a:sym typeface="Roboto"/>
            </a:endParaRPr>
          </a:p>
          <a:p>
            <a:pPr indent="0" lvl="0" marL="0" rtl="0">
              <a:lnSpc>
                <a:spcPct val="115000"/>
              </a:lnSpc>
              <a:spcBef>
                <a:spcPts val="1600"/>
              </a:spcBef>
              <a:spcAft>
                <a:spcPts val="0"/>
              </a:spcAft>
              <a:buNone/>
            </a:pPr>
            <a:r>
              <a:rPr lang="en" sz="1800">
                <a:latin typeface="Roboto"/>
                <a:ea typeface="Roboto"/>
                <a:cs typeface="Roboto"/>
                <a:sym typeface="Roboto"/>
              </a:rPr>
              <a:t> Supported by the Technology Acceptance Model, not only is a teacher more likely to incorporate robotic technology if she understands how to use it but is more likely to engage her students with that technology as well. So training is crucial. </a:t>
            </a:r>
            <a:endParaRPr sz="1800">
              <a:latin typeface="Roboto"/>
              <a:ea typeface="Roboto"/>
              <a:cs typeface="Roboto"/>
              <a:sym typeface="Roboto"/>
            </a:endParaRPr>
          </a:p>
          <a:p>
            <a:pPr indent="0" lvl="0" marL="0">
              <a:spcBef>
                <a:spcPts val="1600"/>
              </a:spcBef>
              <a:spcAft>
                <a:spcPts val="0"/>
              </a:spcAft>
              <a:buNone/>
            </a:pPr>
            <a:r>
              <a:rPr lang="en" sz="1800">
                <a:latin typeface="Roboto"/>
                <a:ea typeface="Roboto"/>
                <a:cs typeface="Roboto"/>
                <a:sym typeface="Roboto"/>
              </a:rPr>
              <a:t>The three primary UDL principles of providing multiple means of engagement, expression, and representation were all common themes within the data collected through interviews with the participants.  </a:t>
            </a:r>
            <a:endParaRPr sz="1800">
              <a:latin typeface="Roboto"/>
              <a:ea typeface="Roboto"/>
              <a:cs typeface="Roboto"/>
              <a:sym typeface="Roboto"/>
            </a:endParaRPr>
          </a:p>
          <a:p>
            <a:pPr indent="0" lvl="0" marL="0">
              <a:spcBef>
                <a:spcPts val="0"/>
              </a:spcBef>
              <a:spcAft>
                <a:spcPts val="0"/>
              </a:spcAft>
              <a:buNone/>
            </a:pPr>
            <a:r>
              <a:t/>
            </a:r>
            <a:endParaRPr sz="1800">
              <a:latin typeface="Roboto"/>
              <a:ea typeface="Roboto"/>
              <a:cs typeface="Roboto"/>
              <a:sym typeface="Roboto"/>
            </a:endParaRPr>
          </a:p>
          <a:p>
            <a:pPr indent="0" lvl="0" marL="0">
              <a:spcBef>
                <a:spcPts val="0"/>
              </a:spcBef>
              <a:spcAft>
                <a:spcPts val="0"/>
              </a:spcAft>
              <a:buNone/>
            </a:pPr>
            <a:r>
              <a:rPr lang="en" sz="1800">
                <a:latin typeface="Roboto"/>
                <a:ea typeface="Roboto"/>
                <a:cs typeface="Roboto"/>
                <a:sym typeface="Roboto"/>
              </a:rPr>
              <a:t>This study found educators need adequate training, knowledge, and resources in order to obtain, implement, and facilitate the use of robotics.  Furthermore, this study found that properly implemented, educators believe robotics may greatly aid in the addressing the unique challenges faced by students with low-incidence disabilities and the teachers and therapists who work with them.</a:t>
            </a:r>
            <a:endParaRPr sz="1200">
              <a:latin typeface="Times New Roman"/>
              <a:ea typeface="Times New Roman"/>
              <a:cs typeface="Times New Roman"/>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Shape 3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3" name="Shape 33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200000"/>
              </a:lnSpc>
              <a:spcBef>
                <a:spcPts val="0"/>
              </a:spcBef>
              <a:spcAft>
                <a:spcPts val="0"/>
              </a:spcAft>
              <a:buNone/>
            </a:pPr>
            <a:r>
              <a:rPr lang="en" sz="1800">
                <a:latin typeface="Roboto"/>
                <a:ea typeface="Roboto"/>
                <a:cs typeface="Roboto"/>
                <a:sym typeface="Roboto"/>
              </a:rPr>
              <a:t> My recommendations for future research includes more research investigating the benefits robotics have on low-incidence disabilities because there is a deficit of studies on the impact, benefit, and perceptions of robotics on students with low-incidence disabilities.</a:t>
            </a:r>
            <a:endParaRPr sz="1800">
              <a:latin typeface="Roboto"/>
              <a:ea typeface="Roboto"/>
              <a:cs typeface="Roboto"/>
              <a:sym typeface="Roboto"/>
            </a:endParaRPr>
          </a:p>
          <a:p>
            <a:pPr indent="0" lvl="0" marL="0" rtl="0">
              <a:lnSpc>
                <a:spcPct val="115000"/>
              </a:lnSpc>
              <a:spcBef>
                <a:spcPts val="0"/>
              </a:spcBef>
              <a:spcAft>
                <a:spcPts val="0"/>
              </a:spcAft>
              <a:buNone/>
            </a:pPr>
            <a:r>
              <a:rPr lang="en" sz="1800">
                <a:latin typeface="Roboto"/>
                <a:ea typeface="Roboto"/>
                <a:cs typeface="Roboto"/>
                <a:sym typeface="Roboto"/>
              </a:rPr>
              <a:t>I would also recommend </a:t>
            </a:r>
            <a:endParaRPr sz="1800">
              <a:latin typeface="Roboto"/>
              <a:ea typeface="Roboto"/>
              <a:cs typeface="Roboto"/>
              <a:sym typeface="Roboto"/>
            </a:endParaRPr>
          </a:p>
          <a:p>
            <a:pPr indent="-342900" lvl="0" marL="457200" rtl="0">
              <a:lnSpc>
                <a:spcPct val="115000"/>
              </a:lnSpc>
              <a:spcBef>
                <a:spcPts val="1600"/>
              </a:spcBef>
              <a:spcAft>
                <a:spcPts val="0"/>
              </a:spcAft>
              <a:buSzPts val="1800"/>
              <a:buFont typeface="Roboto"/>
              <a:buChar char="●"/>
            </a:pPr>
            <a:r>
              <a:rPr lang="en" sz="1800">
                <a:latin typeface="Roboto"/>
                <a:ea typeface="Roboto"/>
                <a:cs typeface="Roboto"/>
                <a:sym typeface="Roboto"/>
              </a:rPr>
              <a:t>increasing sample size</a:t>
            </a:r>
            <a:endParaRPr sz="1800">
              <a:latin typeface="Roboto"/>
              <a:ea typeface="Roboto"/>
              <a:cs typeface="Roboto"/>
              <a:sym typeface="Roboto"/>
            </a:endParaRPr>
          </a:p>
          <a:p>
            <a:pPr indent="-342900" lvl="0" marL="457200" rtl="0">
              <a:lnSpc>
                <a:spcPct val="115000"/>
              </a:lnSpc>
              <a:spcBef>
                <a:spcPts val="0"/>
              </a:spcBef>
              <a:spcAft>
                <a:spcPts val="0"/>
              </a:spcAft>
              <a:buSzPts val="1800"/>
              <a:buFont typeface="Roboto"/>
              <a:buChar char="●"/>
            </a:pPr>
            <a:r>
              <a:rPr lang="en" sz="1800">
                <a:latin typeface="Roboto"/>
                <a:ea typeface="Roboto"/>
                <a:cs typeface="Roboto"/>
                <a:sym typeface="Roboto"/>
              </a:rPr>
              <a:t>Expanding the research to look at the specific needs of specific disabilities</a:t>
            </a:r>
            <a:endParaRPr sz="1800">
              <a:latin typeface="Roboto"/>
              <a:ea typeface="Roboto"/>
              <a:cs typeface="Roboto"/>
              <a:sym typeface="Roboto"/>
            </a:endParaRPr>
          </a:p>
          <a:p>
            <a:pPr indent="-342900" lvl="0" marL="457200" rtl="0">
              <a:lnSpc>
                <a:spcPct val="115000"/>
              </a:lnSpc>
              <a:spcBef>
                <a:spcPts val="0"/>
              </a:spcBef>
              <a:spcAft>
                <a:spcPts val="0"/>
              </a:spcAft>
              <a:buSzPts val="1800"/>
              <a:buFont typeface="Roboto"/>
              <a:buChar char="●"/>
            </a:pPr>
            <a:r>
              <a:rPr lang="en" sz="1800">
                <a:latin typeface="Roboto"/>
                <a:ea typeface="Roboto"/>
                <a:cs typeface="Roboto"/>
                <a:sym typeface="Roboto"/>
              </a:rPr>
              <a:t>exploring the impact of humanoid robots on the educational experience of students with low-incidence disabilities</a:t>
            </a:r>
            <a:endParaRPr sz="1800">
              <a:latin typeface="Roboto"/>
              <a:ea typeface="Roboto"/>
              <a:cs typeface="Roboto"/>
              <a:sym typeface="Roboto"/>
            </a:endParaRPr>
          </a:p>
          <a:p>
            <a:pPr indent="-342900" lvl="0" marL="457200" rtl="0">
              <a:lnSpc>
                <a:spcPct val="115000"/>
              </a:lnSpc>
              <a:spcBef>
                <a:spcPts val="0"/>
              </a:spcBef>
              <a:spcAft>
                <a:spcPts val="0"/>
              </a:spcAft>
              <a:buSzPts val="1800"/>
              <a:buFont typeface="Roboto"/>
              <a:buChar char="●"/>
            </a:pPr>
            <a:r>
              <a:rPr lang="en" sz="1800">
                <a:latin typeface="Roboto"/>
                <a:ea typeface="Roboto"/>
                <a:cs typeface="Roboto"/>
                <a:sym typeface="Roboto"/>
              </a:rPr>
              <a:t>Expanding the study to multiple schools for students with low-incidence disabilities</a:t>
            </a:r>
            <a:endParaRPr sz="1800">
              <a:latin typeface="Roboto"/>
              <a:ea typeface="Roboto"/>
              <a:cs typeface="Roboto"/>
              <a:sym typeface="Roboto"/>
            </a:endParaRPr>
          </a:p>
          <a:p>
            <a:pPr indent="-342900" lvl="0" marL="457200" rtl="0">
              <a:lnSpc>
                <a:spcPct val="115000"/>
              </a:lnSpc>
              <a:spcBef>
                <a:spcPts val="0"/>
              </a:spcBef>
              <a:spcAft>
                <a:spcPts val="0"/>
              </a:spcAft>
              <a:buSzPts val="1800"/>
              <a:buFont typeface="Roboto"/>
              <a:buChar char="●"/>
            </a:pPr>
            <a:r>
              <a:rPr lang="en" sz="1800">
                <a:latin typeface="Roboto"/>
                <a:ea typeface="Roboto"/>
                <a:cs typeface="Roboto"/>
                <a:sym typeface="Roboto"/>
              </a:rPr>
              <a:t>And designing a quantitative study to measure how much improvement occurs after implementing robotics in aiding students with disabilities.   </a:t>
            </a:r>
            <a:endParaRPr sz="1800">
              <a:latin typeface="Roboto"/>
              <a:ea typeface="Roboto"/>
              <a:cs typeface="Roboto"/>
              <a:sym typeface="Robot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Shape 3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9" name="Shape 33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100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Shape 3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5" name="Shape 34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100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Shape 176"/>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177" name="Shape 17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nSpc>
                <a:spcPct val="115000"/>
              </a:lnSpc>
              <a:spcBef>
                <a:spcPts val="0"/>
              </a:spcBef>
              <a:spcAft>
                <a:spcPts val="0"/>
              </a:spcAft>
              <a:buClr>
                <a:srgbClr val="000000"/>
              </a:buClr>
              <a:buSzPts val="1800"/>
              <a:buFont typeface="Roboto"/>
              <a:buChar char="●"/>
            </a:pPr>
            <a:r>
              <a:rPr lang="en" sz="1800">
                <a:latin typeface="Roboto"/>
                <a:ea typeface="Roboto"/>
                <a:cs typeface="Roboto"/>
                <a:sym typeface="Roboto"/>
              </a:rPr>
              <a:t>According to 2002’s No Child Left Behind Act, students with disabilities are required to have access to, and make yearly progress, in the same academic curriculum as their non-disabled peers (Hodge &amp; Welch, 2016; Hourigan, 2014).  </a:t>
            </a:r>
            <a:r>
              <a:rPr b="1" lang="en" sz="1800">
                <a:latin typeface="Roboto"/>
                <a:ea typeface="Roboto"/>
                <a:cs typeface="Roboto"/>
                <a:sym typeface="Roboto"/>
              </a:rPr>
              <a:t>Additionally</a:t>
            </a:r>
            <a:endParaRPr b="1" sz="1800">
              <a:latin typeface="Roboto"/>
              <a:ea typeface="Roboto"/>
              <a:cs typeface="Roboto"/>
              <a:sym typeface="Roboto"/>
            </a:endParaRPr>
          </a:p>
          <a:p>
            <a:pPr indent="-342900" lvl="0" marL="457200" rtl="0">
              <a:lnSpc>
                <a:spcPct val="115000"/>
              </a:lnSpc>
              <a:spcBef>
                <a:spcPts val="0"/>
              </a:spcBef>
              <a:spcAft>
                <a:spcPts val="0"/>
              </a:spcAft>
              <a:buClr>
                <a:srgbClr val="000000"/>
              </a:buClr>
              <a:buSzPts val="1800"/>
              <a:buFont typeface="Roboto"/>
              <a:buChar char="●"/>
            </a:pPr>
            <a:r>
              <a:rPr lang="en" sz="1800">
                <a:latin typeface="Roboto"/>
                <a:ea typeface="Roboto"/>
                <a:cs typeface="Roboto"/>
                <a:sym typeface="Roboto"/>
              </a:rPr>
              <a:t>In 2015, Every Student Succeeds Act required </a:t>
            </a:r>
            <a:r>
              <a:rPr b="1" lang="en" sz="2400">
                <a:latin typeface="Roboto"/>
                <a:ea typeface="Roboto"/>
                <a:cs typeface="Roboto"/>
                <a:sym typeface="Roboto"/>
              </a:rPr>
              <a:t>teachers</a:t>
            </a:r>
            <a:r>
              <a:rPr lang="en" sz="1800">
                <a:latin typeface="Roboto"/>
                <a:ea typeface="Roboto"/>
                <a:cs typeface="Roboto"/>
                <a:sym typeface="Roboto"/>
              </a:rPr>
              <a:t> of students with disabilities to assess their students on the same standards as their typically developing peers (Hodge &amp; Welch, 2016). </a:t>
            </a:r>
            <a:endParaRPr sz="1800">
              <a:latin typeface="Roboto"/>
              <a:ea typeface="Roboto"/>
              <a:cs typeface="Roboto"/>
              <a:sym typeface="Roboto"/>
            </a:endParaRPr>
          </a:p>
          <a:p>
            <a:pPr indent="-342900" lvl="0" marL="457200" rtl="0">
              <a:lnSpc>
                <a:spcPct val="115000"/>
              </a:lnSpc>
              <a:spcBef>
                <a:spcPts val="0"/>
              </a:spcBef>
              <a:spcAft>
                <a:spcPts val="0"/>
              </a:spcAft>
              <a:buClr>
                <a:schemeClr val="dk2"/>
              </a:buClr>
              <a:buSzPts val="1800"/>
              <a:buFont typeface="Roboto"/>
              <a:buChar char="●"/>
            </a:pPr>
            <a:r>
              <a:rPr lang="en" sz="1800">
                <a:latin typeface="Roboto"/>
                <a:ea typeface="Roboto"/>
                <a:cs typeface="Roboto"/>
                <a:sym typeface="Roboto"/>
              </a:rPr>
              <a:t>These mandates often leave teachers of students with disabilities, especially those with  low-incidence disabilities, searching for innovative and engaging ways to present curricular material to their students</a:t>
            </a:r>
            <a:endParaRPr sz="1800">
              <a:latin typeface="Roboto"/>
              <a:ea typeface="Roboto"/>
              <a:cs typeface="Roboto"/>
              <a:sym typeface="Roboto"/>
            </a:endParaRPr>
          </a:p>
          <a:p>
            <a:pPr indent="-342900" lvl="0" marL="457200" rtl="0">
              <a:lnSpc>
                <a:spcPct val="115000"/>
              </a:lnSpc>
              <a:spcBef>
                <a:spcPts val="0"/>
              </a:spcBef>
              <a:spcAft>
                <a:spcPts val="0"/>
              </a:spcAft>
              <a:buClr>
                <a:srgbClr val="000000"/>
              </a:buClr>
              <a:buSzPts val="1800"/>
              <a:buFont typeface="Roboto"/>
              <a:buChar char="●"/>
            </a:pPr>
            <a:r>
              <a:rPr lang="en" sz="1800">
                <a:latin typeface="Roboto"/>
                <a:ea typeface="Roboto"/>
                <a:cs typeface="Roboto"/>
                <a:sym typeface="Roboto"/>
              </a:rPr>
              <a:t>With the increasing use of STEM programs in schools, the use of technology, specifically robotics has become a key component in today's curriculum (Damiani &amp; Ascione, 2017; Ko &amp; Ladner, 2016; Lindsay &amp; Hounsell, 2017).</a:t>
            </a:r>
            <a:endParaRPr sz="1800">
              <a:latin typeface="Roboto"/>
              <a:ea typeface="Roboto"/>
              <a:cs typeface="Roboto"/>
              <a:sym typeface="Roboto"/>
            </a:endParaRPr>
          </a:p>
          <a:p>
            <a:pPr indent="-342900" lvl="0" marL="457200" rtl="0">
              <a:lnSpc>
                <a:spcPct val="115000"/>
              </a:lnSpc>
              <a:spcBef>
                <a:spcPts val="0"/>
              </a:spcBef>
              <a:spcAft>
                <a:spcPts val="0"/>
              </a:spcAft>
              <a:buClr>
                <a:srgbClr val="000000"/>
              </a:buClr>
              <a:buSzPts val="1800"/>
              <a:buFont typeface="Roboto"/>
              <a:buChar char="●"/>
            </a:pPr>
            <a:r>
              <a:rPr lang="en" sz="1800">
                <a:latin typeface="Roboto"/>
                <a:ea typeface="Roboto"/>
                <a:cs typeface="Roboto"/>
                <a:sym typeface="Roboto"/>
              </a:rPr>
              <a:t>And while there have been several studies conducted on the use of Humanoid Robots as a therapeutic intervention for students classified as autistic (Grynszpan, Weiss, Perez-Diaz, &amp; Gal, 2014; Kaboski et al., 2015; Yuen, Mason, &amp; Gomez, 2014).  the specific problem is that the implementation and perceived impact of robotics for the education and therapeutic goals of students classified with low-incidence disabilities remain unknown.</a:t>
            </a:r>
            <a:endParaRPr sz="1800">
              <a:latin typeface="Roboto"/>
              <a:ea typeface="Roboto"/>
              <a:cs typeface="Roboto"/>
              <a:sym typeface="Roboto"/>
            </a:endParaRPr>
          </a:p>
          <a:p>
            <a:pPr indent="0" lvl="0" marL="0">
              <a:spcBef>
                <a:spcPts val="1600"/>
              </a:spcBef>
              <a:spcAft>
                <a:spcPts val="0"/>
              </a:spcAft>
              <a:buNone/>
            </a:pPr>
            <a:r>
              <a:t/>
            </a:r>
            <a:endParaRPr sz="1800">
              <a:latin typeface="Roboto"/>
              <a:ea typeface="Roboto"/>
              <a:cs typeface="Roboto"/>
              <a:sym typeface="Robot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Shape 1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3" name="Shape 18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sz="2400">
                <a:solidFill>
                  <a:schemeClr val="dk2"/>
                </a:solidFill>
                <a:latin typeface="Roboto"/>
                <a:ea typeface="Roboto"/>
                <a:cs typeface="Roboto"/>
                <a:sym typeface="Roboto"/>
              </a:rPr>
              <a:t>The purpose of this study is to</a:t>
            </a:r>
            <a:endParaRPr sz="2400">
              <a:solidFill>
                <a:schemeClr val="dk2"/>
              </a:solidFill>
              <a:latin typeface="Roboto"/>
              <a:ea typeface="Roboto"/>
              <a:cs typeface="Roboto"/>
              <a:sym typeface="Roboto"/>
            </a:endParaRPr>
          </a:p>
          <a:p>
            <a:pPr indent="-381000" lvl="0" marL="457200" rtl="0">
              <a:lnSpc>
                <a:spcPct val="115000"/>
              </a:lnSpc>
              <a:spcBef>
                <a:spcPts val="1600"/>
              </a:spcBef>
              <a:spcAft>
                <a:spcPts val="0"/>
              </a:spcAft>
              <a:buClr>
                <a:schemeClr val="dk2"/>
              </a:buClr>
              <a:buSzPts val="2400"/>
              <a:buFont typeface="Roboto"/>
              <a:buChar char="●"/>
            </a:pPr>
            <a:r>
              <a:rPr lang="en" sz="2400">
                <a:solidFill>
                  <a:schemeClr val="dk2"/>
                </a:solidFill>
                <a:latin typeface="Roboto"/>
                <a:ea typeface="Roboto"/>
                <a:cs typeface="Roboto"/>
                <a:sym typeface="Roboto"/>
              </a:rPr>
              <a:t>To evaluate teacher, therapeutic and administrative knowledge, implementation and perceptions of the use of robotics for students with low-incidence disabilities in an inclusive school setting</a:t>
            </a:r>
            <a:endParaRPr sz="2400">
              <a:solidFill>
                <a:schemeClr val="dk2"/>
              </a:solidFill>
              <a:latin typeface="Roboto"/>
              <a:ea typeface="Roboto"/>
              <a:cs typeface="Roboto"/>
              <a:sym typeface="Roboto"/>
            </a:endParaRPr>
          </a:p>
          <a:p>
            <a:pPr indent="-381000" lvl="0" marL="457200" rtl="0">
              <a:lnSpc>
                <a:spcPct val="115000"/>
              </a:lnSpc>
              <a:spcBef>
                <a:spcPts val="0"/>
              </a:spcBef>
              <a:spcAft>
                <a:spcPts val="0"/>
              </a:spcAft>
              <a:buClr>
                <a:schemeClr val="dk2"/>
              </a:buClr>
              <a:buSzPts val="2400"/>
              <a:buFont typeface="Roboto"/>
              <a:buChar char="●"/>
            </a:pPr>
            <a:r>
              <a:rPr lang="en" sz="2400">
                <a:solidFill>
                  <a:schemeClr val="dk2"/>
                </a:solidFill>
                <a:latin typeface="Roboto"/>
                <a:ea typeface="Roboto"/>
                <a:cs typeface="Roboto"/>
                <a:sym typeface="Roboto"/>
              </a:rPr>
              <a:t>To gain an understanding of how robotics impact student educational and therapeutic goals.</a:t>
            </a:r>
            <a:endParaRPr sz="2400">
              <a:solidFill>
                <a:schemeClr val="dk2"/>
              </a:solidFill>
              <a:latin typeface="Roboto"/>
              <a:ea typeface="Roboto"/>
              <a:cs typeface="Roboto"/>
              <a:sym typeface="Roboto"/>
            </a:endParaRPr>
          </a:p>
          <a:p>
            <a:pPr indent="0" lvl="0" marL="0">
              <a:spcBef>
                <a:spcPts val="160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Shape 189"/>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190" name="Shape 19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800">
                <a:latin typeface="Roboto"/>
                <a:ea typeface="Roboto"/>
                <a:cs typeface="Roboto"/>
                <a:sym typeface="Roboto"/>
              </a:rPr>
              <a:t>The research questions that guided this study are:</a:t>
            </a:r>
            <a:endParaRPr sz="1800">
              <a:latin typeface="Roboto"/>
              <a:ea typeface="Roboto"/>
              <a:cs typeface="Roboto"/>
              <a:sym typeface="Roboto"/>
            </a:endParaRPr>
          </a:p>
          <a:p>
            <a:pPr indent="-342900" lvl="0" marL="457200" rtl="0">
              <a:lnSpc>
                <a:spcPct val="115000"/>
              </a:lnSpc>
              <a:spcBef>
                <a:spcPts val="0"/>
              </a:spcBef>
              <a:spcAft>
                <a:spcPts val="0"/>
              </a:spcAft>
              <a:buClr>
                <a:srgbClr val="000000"/>
              </a:buClr>
              <a:buSzPts val="1800"/>
              <a:buFont typeface="Roboto"/>
              <a:buChar char="●"/>
            </a:pPr>
            <a:r>
              <a:rPr lang="en" sz="1800">
                <a:latin typeface="Roboto"/>
                <a:ea typeface="Roboto"/>
                <a:cs typeface="Roboto"/>
                <a:sym typeface="Roboto"/>
              </a:rPr>
              <a:t>What role does administration play in successful school-wide robotics implementation?</a:t>
            </a:r>
            <a:endParaRPr sz="1800">
              <a:latin typeface="Roboto"/>
              <a:ea typeface="Roboto"/>
              <a:cs typeface="Roboto"/>
              <a:sym typeface="Roboto"/>
            </a:endParaRPr>
          </a:p>
          <a:p>
            <a:pPr indent="-342900" lvl="0" marL="457200" rtl="0">
              <a:lnSpc>
                <a:spcPct val="115000"/>
              </a:lnSpc>
              <a:spcBef>
                <a:spcPts val="0"/>
              </a:spcBef>
              <a:spcAft>
                <a:spcPts val="0"/>
              </a:spcAft>
              <a:buClr>
                <a:srgbClr val="000000"/>
              </a:buClr>
              <a:buSzPts val="1800"/>
              <a:buFont typeface="Roboto"/>
              <a:buChar char="●"/>
            </a:pPr>
            <a:r>
              <a:rPr lang="en" sz="1800">
                <a:latin typeface="Roboto"/>
                <a:ea typeface="Roboto"/>
                <a:cs typeface="Roboto"/>
                <a:sym typeface="Roboto"/>
              </a:rPr>
              <a:t>How do teacher's and therapist’s knowledge and implementation of robotics influence the attainment of educational and therapeutic IEP goals for students with low-incidence disabilities?</a:t>
            </a:r>
            <a:endParaRPr sz="1800">
              <a:latin typeface="Roboto"/>
              <a:ea typeface="Roboto"/>
              <a:cs typeface="Roboto"/>
              <a:sym typeface="Roboto"/>
            </a:endParaRPr>
          </a:p>
          <a:p>
            <a:pPr indent="-342900" lvl="0" marL="457200" rtl="0">
              <a:lnSpc>
                <a:spcPct val="115000"/>
              </a:lnSpc>
              <a:spcBef>
                <a:spcPts val="0"/>
              </a:spcBef>
              <a:spcAft>
                <a:spcPts val="0"/>
              </a:spcAft>
              <a:buClr>
                <a:srgbClr val="000000"/>
              </a:buClr>
              <a:buSzPts val="1800"/>
              <a:buFont typeface="Roboto"/>
              <a:buChar char="●"/>
            </a:pPr>
            <a:r>
              <a:rPr lang="en" sz="1800">
                <a:latin typeface="Roboto"/>
                <a:ea typeface="Roboto"/>
                <a:cs typeface="Roboto"/>
                <a:sym typeface="Roboto"/>
              </a:rPr>
              <a:t>What patterns emerge in the experiences and perceptions of teachers, therapists, and administrators during the implementation of robotics as an educational and therapeutic tool for students with low-incidence disabilities?</a:t>
            </a:r>
            <a:endParaRPr sz="1800">
              <a:latin typeface="Roboto"/>
              <a:ea typeface="Roboto"/>
              <a:cs typeface="Roboto"/>
              <a:sym typeface="Roboto"/>
            </a:endParaRPr>
          </a:p>
          <a:p>
            <a:pPr indent="-342900" lvl="0" marL="457200" rtl="0">
              <a:lnSpc>
                <a:spcPct val="115000"/>
              </a:lnSpc>
              <a:spcBef>
                <a:spcPts val="0"/>
              </a:spcBef>
              <a:spcAft>
                <a:spcPts val="0"/>
              </a:spcAft>
              <a:buClr>
                <a:srgbClr val="000000"/>
              </a:buClr>
              <a:buSzPts val="1800"/>
              <a:buFont typeface="Roboto"/>
              <a:buChar char="●"/>
            </a:pPr>
            <a:r>
              <a:rPr lang="en" sz="1800">
                <a:latin typeface="Roboto"/>
                <a:ea typeface="Roboto"/>
                <a:cs typeface="Roboto"/>
                <a:sym typeface="Roboto"/>
              </a:rPr>
              <a:t>What principles of UDL are represented by the implementation of robotics into curricular activities for students with low-incidence disabilities in their classrooms?</a:t>
            </a:r>
            <a:endParaRPr sz="1800">
              <a:latin typeface="Roboto"/>
              <a:ea typeface="Roboto"/>
              <a:cs typeface="Roboto"/>
              <a:sym typeface="Roboto"/>
            </a:endParaRPr>
          </a:p>
          <a:p>
            <a:pPr indent="0" lvl="0" marL="0">
              <a:spcBef>
                <a:spcPts val="1600"/>
              </a:spcBef>
              <a:spcAft>
                <a:spcPts val="0"/>
              </a:spcAft>
              <a:buNone/>
            </a:pPr>
            <a:r>
              <a:t/>
            </a:r>
            <a:endParaRPr sz="1800">
              <a:latin typeface="Roboto"/>
              <a:ea typeface="Roboto"/>
              <a:cs typeface="Roboto"/>
              <a:sym typeface="Robo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Shape 1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9" name="Shape 19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a:spcBef>
                <a:spcPts val="0"/>
              </a:spcBef>
              <a:spcAft>
                <a:spcPts val="0"/>
              </a:spcAft>
              <a:buSzPts val="1800"/>
              <a:buFont typeface="Roboto"/>
              <a:buChar char="●"/>
            </a:pPr>
            <a:r>
              <a:rPr lang="en" sz="1800">
                <a:latin typeface="Roboto"/>
                <a:ea typeface="Roboto"/>
                <a:cs typeface="Roboto"/>
                <a:sym typeface="Roboto"/>
              </a:rPr>
              <a:t>All students need assistance when learning, but it is vital that this assistance be diverse and meets the student’s strengths, needs, and interests (Grasmick, 2011). </a:t>
            </a:r>
            <a:endParaRPr sz="1800">
              <a:latin typeface="Roboto"/>
              <a:ea typeface="Roboto"/>
              <a:cs typeface="Roboto"/>
              <a:sym typeface="Roboto"/>
            </a:endParaRPr>
          </a:p>
          <a:p>
            <a:pPr indent="-342900" lvl="0" marL="457200" rtl="0">
              <a:spcBef>
                <a:spcPts val="0"/>
              </a:spcBef>
              <a:spcAft>
                <a:spcPts val="0"/>
              </a:spcAft>
              <a:buSzPts val="1800"/>
              <a:buFont typeface="Roboto"/>
              <a:buChar char="●"/>
            </a:pPr>
            <a:r>
              <a:rPr lang="en" sz="1800">
                <a:latin typeface="Roboto"/>
                <a:ea typeface="Roboto"/>
                <a:cs typeface="Roboto"/>
                <a:sym typeface="Roboto"/>
              </a:rPr>
              <a:t>Universal Design for Learning guided this study as a researched-based framework for curriculum development that provides powerful supports for learning while reducing the barriers often encountered by students with disabilities (Center for Applied Special Technology [CAST]) </a:t>
            </a:r>
            <a:endParaRPr sz="1800">
              <a:highlight>
                <a:srgbClr val="FFFFFF"/>
              </a:highlight>
              <a:latin typeface="Roboto"/>
              <a:ea typeface="Roboto"/>
              <a:cs typeface="Roboto"/>
              <a:sym typeface="Roboto"/>
            </a:endParaRPr>
          </a:p>
          <a:p>
            <a:pPr indent="0" lvl="0" marL="0">
              <a:spcBef>
                <a:spcPts val="0"/>
              </a:spcBef>
              <a:spcAft>
                <a:spcPts val="0"/>
              </a:spcAft>
              <a:buNone/>
            </a:pPr>
            <a:r>
              <a:t/>
            </a:r>
            <a:endParaRPr sz="1800">
              <a:highlight>
                <a:srgbClr val="FFFFFF"/>
              </a:highlight>
              <a:latin typeface="Roboto"/>
              <a:ea typeface="Roboto"/>
              <a:cs typeface="Roboto"/>
              <a:sym typeface="Roboto"/>
            </a:endParaRPr>
          </a:p>
          <a:p>
            <a:pPr indent="0" lvl="0" marL="0">
              <a:spcBef>
                <a:spcPts val="0"/>
              </a:spcBef>
              <a:spcAft>
                <a:spcPts val="0"/>
              </a:spcAft>
              <a:buNone/>
            </a:pPr>
            <a:r>
              <a:rPr lang="en" sz="1800">
                <a:highlight>
                  <a:srgbClr val="FFFFFF"/>
                </a:highlight>
                <a:latin typeface="Roboto"/>
                <a:ea typeface="Roboto"/>
                <a:cs typeface="Roboto"/>
                <a:sym typeface="Roboto"/>
              </a:rPr>
              <a:t>3 Primary principles </a:t>
            </a:r>
            <a:endParaRPr sz="1800">
              <a:highlight>
                <a:srgbClr val="FFFFFF"/>
              </a:highlight>
              <a:latin typeface="Roboto"/>
              <a:ea typeface="Roboto"/>
              <a:cs typeface="Roboto"/>
              <a:sym typeface="Roboto"/>
            </a:endParaRPr>
          </a:p>
          <a:p>
            <a:pPr indent="0" lvl="0" marL="0" rtl="0">
              <a:lnSpc>
                <a:spcPct val="115000"/>
              </a:lnSpc>
              <a:spcBef>
                <a:spcPts val="0"/>
              </a:spcBef>
              <a:spcAft>
                <a:spcPts val="0"/>
              </a:spcAft>
              <a:buNone/>
            </a:pPr>
            <a:r>
              <a:rPr lang="en" sz="1800">
                <a:latin typeface="Roboto"/>
                <a:ea typeface="Roboto"/>
                <a:cs typeface="Roboto"/>
                <a:sym typeface="Roboto"/>
              </a:rPr>
              <a:t>Representation: giving diverse learners options for acquiring information and knowledge</a:t>
            </a:r>
            <a:endParaRPr sz="1800">
              <a:latin typeface="Roboto"/>
              <a:ea typeface="Roboto"/>
              <a:cs typeface="Roboto"/>
              <a:sym typeface="Roboto"/>
            </a:endParaRPr>
          </a:p>
          <a:p>
            <a:pPr indent="0" lvl="0" marL="0" rtl="0">
              <a:lnSpc>
                <a:spcPct val="115000"/>
              </a:lnSpc>
              <a:spcBef>
                <a:spcPts val="1600"/>
              </a:spcBef>
              <a:spcAft>
                <a:spcPts val="0"/>
              </a:spcAft>
              <a:buNone/>
            </a:pPr>
            <a:r>
              <a:rPr lang="en" sz="1800">
                <a:latin typeface="Roboto"/>
                <a:ea typeface="Roboto"/>
                <a:cs typeface="Roboto"/>
                <a:sym typeface="Roboto"/>
              </a:rPr>
              <a:t>Action and Expression: providing learners options for demonstrating what they know</a:t>
            </a:r>
            <a:endParaRPr sz="1800">
              <a:latin typeface="Roboto"/>
              <a:ea typeface="Roboto"/>
              <a:cs typeface="Roboto"/>
              <a:sym typeface="Roboto"/>
            </a:endParaRPr>
          </a:p>
          <a:p>
            <a:pPr indent="0" lvl="0" marL="0" rtl="0">
              <a:lnSpc>
                <a:spcPct val="115000"/>
              </a:lnSpc>
              <a:spcBef>
                <a:spcPts val="1600"/>
              </a:spcBef>
              <a:spcAft>
                <a:spcPts val="0"/>
              </a:spcAft>
              <a:buNone/>
            </a:pPr>
            <a:r>
              <a:rPr lang="en" sz="1800">
                <a:latin typeface="Roboto"/>
                <a:ea typeface="Roboto"/>
                <a:cs typeface="Roboto"/>
                <a:sym typeface="Roboto"/>
              </a:rPr>
              <a:t>Engagement: tapping into learners’ interests, offering appropriate challenges, and increasing motivation</a:t>
            </a:r>
            <a:endParaRPr sz="1800">
              <a:latin typeface="Roboto"/>
              <a:ea typeface="Roboto"/>
              <a:cs typeface="Roboto"/>
              <a:sym typeface="Roboto"/>
            </a:endParaRPr>
          </a:p>
          <a:p>
            <a:pPr indent="0" lvl="0" marL="0" rtl="0">
              <a:lnSpc>
                <a:spcPct val="115000"/>
              </a:lnSpc>
              <a:spcBef>
                <a:spcPts val="1600"/>
              </a:spcBef>
              <a:spcAft>
                <a:spcPts val="0"/>
              </a:spcAft>
              <a:buNone/>
            </a:pPr>
            <a:r>
              <a:rPr lang="en" sz="1800">
                <a:latin typeface="Roboto"/>
                <a:ea typeface="Roboto"/>
                <a:cs typeface="Roboto"/>
                <a:sym typeface="Roboto"/>
              </a:rPr>
              <a:t>The Technology Acceptance Model is a second theoretical framework relevant to the use of robotics in the education of students with disabilities (Davis, 1985).  According to Davis (1985), individuals are more likely to adopt or “accept” a technology if they perceive the technology to be both useful and easy to use and</a:t>
            </a:r>
            <a:r>
              <a:rPr lang="en" sz="1800">
                <a:highlight>
                  <a:srgbClr val="FFFFFF"/>
                </a:highlight>
                <a:latin typeface="Roboto"/>
                <a:ea typeface="Roboto"/>
                <a:cs typeface="Roboto"/>
                <a:sym typeface="Roboto"/>
              </a:rPr>
              <a:t> are less likely to use a technology if they lack the skills or technological confidence to engage with the interface or operate it.  </a:t>
            </a:r>
            <a:r>
              <a:rPr lang="en" sz="1800">
                <a:latin typeface="Roboto"/>
                <a:ea typeface="Roboto"/>
                <a:cs typeface="Roboto"/>
                <a:sym typeface="Roboto"/>
              </a:rPr>
              <a:t>When applied to the use of robotics in the education of students with disabilities, the Technology Acceptance Model suggests that teachers are more likely to use robotics in their classrooms if they understand how robotics would benefit themselves and their students, and feel confident in the operation of the robotics</a:t>
            </a:r>
            <a:r>
              <a:rPr lang="en" sz="1800">
                <a:highlight>
                  <a:srgbClr val="FFFFFF"/>
                </a:highlight>
                <a:latin typeface="Roboto"/>
                <a:ea typeface="Roboto"/>
                <a:cs typeface="Roboto"/>
                <a:sym typeface="Roboto"/>
              </a:rPr>
              <a:t> (Davis, 1985). </a:t>
            </a:r>
            <a:r>
              <a:rPr lang="en" sz="1800">
                <a:highlight>
                  <a:srgbClr val="FFF2CC"/>
                </a:highlight>
                <a:latin typeface="Roboto"/>
                <a:ea typeface="Roboto"/>
                <a:cs typeface="Roboto"/>
                <a:sym typeface="Roboto"/>
              </a:rPr>
              <a:t>Furthermore, an individual’s perceived usefulness is highly relevant to their likelihood of adopting a specific technology, meaning ease of operation is generally not a sufficient motivator (Davis, 1985). </a:t>
            </a:r>
            <a:endParaRPr sz="1800">
              <a:highlight>
                <a:srgbClr val="FFF2CC"/>
              </a:highlight>
              <a:latin typeface="Roboto"/>
              <a:ea typeface="Roboto"/>
              <a:cs typeface="Roboto"/>
              <a:sym typeface="Roboto"/>
            </a:endParaRPr>
          </a:p>
          <a:p>
            <a:pPr indent="0" lvl="0" marL="0" rtl="0">
              <a:lnSpc>
                <a:spcPct val="115000"/>
              </a:lnSpc>
              <a:spcBef>
                <a:spcPts val="1600"/>
              </a:spcBef>
              <a:spcAft>
                <a:spcPts val="0"/>
              </a:spcAft>
              <a:buNone/>
            </a:pPr>
            <a:r>
              <a:t/>
            </a:r>
            <a:endParaRPr sz="1800">
              <a:latin typeface="Roboto"/>
              <a:ea typeface="Roboto"/>
              <a:cs typeface="Roboto"/>
              <a:sym typeface="Roboto"/>
            </a:endParaRPr>
          </a:p>
          <a:p>
            <a:pPr indent="0" lvl="0" marL="0" rtl="0">
              <a:lnSpc>
                <a:spcPct val="115000"/>
              </a:lnSpc>
              <a:spcBef>
                <a:spcPts val="1600"/>
              </a:spcBef>
              <a:spcAft>
                <a:spcPts val="0"/>
              </a:spcAft>
              <a:buNone/>
            </a:pPr>
            <a:r>
              <a:t/>
            </a:r>
            <a:endParaRPr sz="1800">
              <a:solidFill>
                <a:srgbClr val="666666"/>
              </a:solidFill>
              <a:latin typeface="Roboto"/>
              <a:ea typeface="Roboto"/>
              <a:cs typeface="Roboto"/>
              <a:sym typeface="Roboto"/>
            </a:endParaRPr>
          </a:p>
          <a:p>
            <a:pPr indent="0" lvl="0" marL="0" rtl="0">
              <a:lnSpc>
                <a:spcPct val="115000"/>
              </a:lnSpc>
              <a:spcBef>
                <a:spcPts val="1600"/>
              </a:spcBef>
              <a:spcAft>
                <a:spcPts val="1600"/>
              </a:spcAft>
              <a:buNone/>
            </a:pPr>
            <a:r>
              <a:t/>
            </a:r>
            <a:endParaRPr sz="1800">
              <a:solidFill>
                <a:srgbClr val="666666"/>
              </a:solidFill>
              <a:latin typeface="Roboto"/>
              <a:ea typeface="Roboto"/>
              <a:cs typeface="Roboto"/>
              <a:sym typeface="Robo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Shape 2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5" name="Shape 20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lnSpc>
                <a:spcPct val="150000"/>
              </a:lnSpc>
              <a:spcBef>
                <a:spcPts val="0"/>
              </a:spcBef>
              <a:spcAft>
                <a:spcPts val="0"/>
              </a:spcAft>
              <a:buNone/>
            </a:pPr>
            <a:r>
              <a:rPr lang="en" sz="1800">
                <a:latin typeface="Roboto"/>
                <a:ea typeface="Roboto"/>
                <a:cs typeface="Roboto"/>
                <a:sym typeface="Roboto"/>
              </a:rPr>
              <a:t>This study took place at the A. Harry Moore School.  </a:t>
            </a:r>
            <a:r>
              <a:rPr lang="en" sz="1800">
                <a:latin typeface="Roboto"/>
                <a:ea typeface="Roboto"/>
                <a:cs typeface="Roboto"/>
                <a:sym typeface="Roboto"/>
              </a:rPr>
              <a:t>Opening in 1931 and named after NJ </a:t>
            </a:r>
            <a:r>
              <a:rPr lang="en" sz="1800">
                <a:latin typeface="Roboto"/>
                <a:ea typeface="Roboto"/>
                <a:cs typeface="Roboto"/>
                <a:sym typeface="Roboto"/>
              </a:rPr>
              <a:t>Governor</a:t>
            </a:r>
            <a:r>
              <a:rPr lang="en" sz="1800">
                <a:latin typeface="Roboto"/>
                <a:ea typeface="Roboto"/>
                <a:cs typeface="Roboto"/>
                <a:sym typeface="Roboto"/>
              </a:rPr>
              <a:t> Arthur Harry Moore, this school was one of the first in the nation to provide a </a:t>
            </a:r>
            <a:r>
              <a:rPr lang="en" sz="1800">
                <a:latin typeface="Roboto"/>
                <a:ea typeface="Roboto"/>
                <a:cs typeface="Roboto"/>
                <a:sym typeface="Roboto"/>
              </a:rPr>
              <a:t>public</a:t>
            </a:r>
            <a:r>
              <a:rPr lang="en" sz="1800">
                <a:latin typeface="Roboto"/>
                <a:ea typeface="Roboto"/>
                <a:cs typeface="Roboto"/>
                <a:sym typeface="Roboto"/>
              </a:rPr>
              <a:t> </a:t>
            </a:r>
            <a:r>
              <a:rPr lang="en" sz="1800">
                <a:latin typeface="Roboto"/>
                <a:ea typeface="Roboto"/>
                <a:cs typeface="Roboto"/>
                <a:sym typeface="Roboto"/>
              </a:rPr>
              <a:t>education</a:t>
            </a:r>
            <a:r>
              <a:rPr lang="en" sz="1800">
                <a:latin typeface="Roboto"/>
                <a:ea typeface="Roboto"/>
                <a:cs typeface="Roboto"/>
                <a:sym typeface="Roboto"/>
              </a:rPr>
              <a:t> to children with physical disabilities.  Today A. Harry Moore is a department of New Jersey City University and is recognized for its innovative use of not only assistive technologies but also educational technologies such as robotics.  The school offers a comprehensive </a:t>
            </a:r>
            <a:r>
              <a:rPr lang="en" sz="1800">
                <a:latin typeface="Roboto"/>
                <a:ea typeface="Roboto"/>
                <a:cs typeface="Roboto"/>
                <a:sym typeface="Roboto"/>
              </a:rPr>
              <a:t>educational</a:t>
            </a:r>
            <a:r>
              <a:rPr lang="en" sz="1800">
                <a:latin typeface="Roboto"/>
                <a:ea typeface="Roboto"/>
                <a:cs typeface="Roboto"/>
                <a:sym typeface="Roboto"/>
              </a:rPr>
              <a:t> and </a:t>
            </a:r>
            <a:r>
              <a:rPr lang="en" sz="1800">
                <a:latin typeface="Roboto"/>
                <a:ea typeface="Roboto"/>
                <a:cs typeface="Roboto"/>
                <a:sym typeface="Roboto"/>
              </a:rPr>
              <a:t>medically</a:t>
            </a:r>
            <a:r>
              <a:rPr lang="en" sz="1800">
                <a:latin typeface="Roboto"/>
                <a:ea typeface="Roboto"/>
                <a:cs typeface="Roboto"/>
                <a:sym typeface="Roboto"/>
              </a:rPr>
              <a:t> related program for </a:t>
            </a:r>
            <a:r>
              <a:rPr lang="en" sz="1800">
                <a:latin typeface="Roboto"/>
                <a:ea typeface="Roboto"/>
                <a:cs typeface="Roboto"/>
                <a:sym typeface="Roboto"/>
              </a:rPr>
              <a:t>approximately</a:t>
            </a:r>
            <a:r>
              <a:rPr lang="en" sz="1800">
                <a:latin typeface="Roboto"/>
                <a:ea typeface="Roboto"/>
                <a:cs typeface="Roboto"/>
                <a:sym typeface="Roboto"/>
              </a:rPr>
              <a:t> 100 students with low-incidence disabilities.  These disabilities include visual and hearing </a:t>
            </a:r>
            <a:r>
              <a:rPr lang="en" sz="1800">
                <a:latin typeface="Roboto"/>
                <a:ea typeface="Roboto"/>
                <a:cs typeface="Roboto"/>
                <a:sym typeface="Roboto"/>
              </a:rPr>
              <a:t>impairments</a:t>
            </a:r>
            <a:r>
              <a:rPr lang="en" sz="1800">
                <a:latin typeface="Roboto"/>
                <a:ea typeface="Roboto"/>
                <a:cs typeface="Roboto"/>
                <a:sym typeface="Roboto"/>
              </a:rPr>
              <a:t>, developmental disabilities, severe and multiple disabilities and severe intellectual impairments.  </a:t>
            </a:r>
            <a:r>
              <a:rPr lang="en" sz="1800">
                <a:highlight>
                  <a:srgbClr val="FFF2CC"/>
                </a:highlight>
                <a:latin typeface="Roboto"/>
                <a:ea typeface="Roboto"/>
                <a:cs typeface="Roboto"/>
                <a:sym typeface="Roboto"/>
              </a:rPr>
              <a:t>??Students with low-incidence </a:t>
            </a:r>
            <a:r>
              <a:rPr lang="en" sz="1800">
                <a:highlight>
                  <a:srgbClr val="FFF2CC"/>
                </a:highlight>
                <a:latin typeface="Roboto"/>
                <a:ea typeface="Roboto"/>
                <a:cs typeface="Roboto"/>
                <a:sym typeface="Roboto"/>
              </a:rPr>
              <a:t>disabilities</a:t>
            </a:r>
            <a:r>
              <a:rPr lang="en" sz="1800">
                <a:highlight>
                  <a:srgbClr val="FFF2CC"/>
                </a:highlight>
                <a:latin typeface="Roboto"/>
                <a:ea typeface="Roboto"/>
                <a:cs typeface="Roboto"/>
                <a:sym typeface="Roboto"/>
              </a:rPr>
              <a:t> make up only 20% of students classified with a disability.??</a:t>
            </a:r>
            <a:endParaRPr sz="1800">
              <a:highlight>
                <a:srgbClr val="FFF2CC"/>
              </a:highlight>
              <a:latin typeface="Roboto"/>
              <a:ea typeface="Roboto"/>
              <a:cs typeface="Roboto"/>
              <a:sym typeface="Robot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Shape 214"/>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215" name="Shape 21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lnSpc>
                <a:spcPct val="115000"/>
              </a:lnSpc>
              <a:spcBef>
                <a:spcPts val="0"/>
              </a:spcBef>
              <a:spcAft>
                <a:spcPts val="0"/>
              </a:spcAft>
              <a:buNone/>
            </a:pPr>
            <a:r>
              <a:rPr lang="en" sz="1800">
                <a:latin typeface="Roboto"/>
                <a:ea typeface="Roboto"/>
                <a:cs typeface="Roboto"/>
                <a:sym typeface="Roboto"/>
              </a:rPr>
              <a:t>This qualitative research study employed an </a:t>
            </a:r>
            <a:r>
              <a:rPr lang="en" sz="1800">
                <a:latin typeface="Roboto"/>
                <a:ea typeface="Roboto"/>
                <a:cs typeface="Roboto"/>
                <a:sym typeface="Roboto"/>
              </a:rPr>
              <a:t>exploratory</a:t>
            </a:r>
            <a:r>
              <a:rPr lang="en" sz="1800">
                <a:latin typeface="Roboto"/>
                <a:ea typeface="Roboto"/>
                <a:cs typeface="Roboto"/>
                <a:sym typeface="Roboto"/>
              </a:rPr>
              <a:t> single case design</a:t>
            </a:r>
            <a:endParaRPr sz="1800">
              <a:latin typeface="Roboto"/>
              <a:ea typeface="Roboto"/>
              <a:cs typeface="Roboto"/>
              <a:sym typeface="Roboto"/>
            </a:endParaRPr>
          </a:p>
          <a:p>
            <a:pPr indent="0" lvl="0" marL="0" rtl="0">
              <a:lnSpc>
                <a:spcPct val="115000"/>
              </a:lnSpc>
              <a:spcBef>
                <a:spcPts val="0"/>
              </a:spcBef>
              <a:spcAft>
                <a:spcPts val="0"/>
              </a:spcAft>
              <a:buNone/>
            </a:pPr>
            <a:r>
              <a:rPr lang="en" sz="1800">
                <a:latin typeface="Roboto"/>
                <a:ea typeface="Roboto"/>
                <a:cs typeface="Roboto"/>
                <a:sym typeface="Roboto"/>
              </a:rPr>
              <a:t>Erikson (2012) states that qualitative studies in education are particularly useful when </a:t>
            </a:r>
            <a:r>
              <a:rPr lang="en" sz="1800">
                <a:latin typeface="Roboto"/>
                <a:ea typeface="Roboto"/>
                <a:cs typeface="Roboto"/>
                <a:sym typeface="Roboto"/>
              </a:rPr>
              <a:t>detailed</a:t>
            </a:r>
            <a:r>
              <a:rPr lang="en" sz="1800">
                <a:latin typeface="Roboto"/>
                <a:ea typeface="Roboto"/>
                <a:cs typeface="Roboto"/>
                <a:sym typeface="Roboto"/>
              </a:rPr>
              <a:t> information is needed about a specific implementation and Yin (2013) states that case studies are used when the </a:t>
            </a:r>
            <a:r>
              <a:rPr lang="en" sz="1800">
                <a:latin typeface="Roboto"/>
                <a:ea typeface="Roboto"/>
                <a:cs typeface="Roboto"/>
                <a:sym typeface="Roboto"/>
              </a:rPr>
              <a:t>researcher</a:t>
            </a:r>
            <a:r>
              <a:rPr lang="en" sz="1800">
                <a:latin typeface="Roboto"/>
                <a:ea typeface="Roboto"/>
                <a:cs typeface="Roboto"/>
                <a:sym typeface="Roboto"/>
              </a:rPr>
              <a:t> is exploring the “How” and “Why” of a question.</a:t>
            </a:r>
            <a:endParaRPr sz="1800">
              <a:latin typeface="Roboto"/>
              <a:ea typeface="Roboto"/>
              <a:cs typeface="Roboto"/>
              <a:sym typeface="Roboto"/>
            </a:endParaRPr>
          </a:p>
          <a:p>
            <a:pPr indent="0" lvl="0" marL="0" rtl="0">
              <a:lnSpc>
                <a:spcPct val="115000"/>
              </a:lnSpc>
              <a:spcBef>
                <a:spcPts val="0"/>
              </a:spcBef>
              <a:spcAft>
                <a:spcPts val="0"/>
              </a:spcAft>
              <a:buNone/>
            </a:pPr>
            <a:r>
              <a:t/>
            </a:r>
            <a:endParaRPr sz="1800">
              <a:latin typeface="Roboto"/>
              <a:ea typeface="Roboto"/>
              <a:cs typeface="Roboto"/>
              <a:sym typeface="Roboto"/>
            </a:endParaRPr>
          </a:p>
          <a:p>
            <a:pPr indent="0" lvl="0" marL="0" rtl="0">
              <a:lnSpc>
                <a:spcPct val="115000"/>
              </a:lnSpc>
              <a:spcBef>
                <a:spcPts val="0"/>
              </a:spcBef>
              <a:spcAft>
                <a:spcPts val="0"/>
              </a:spcAft>
              <a:buNone/>
            </a:pPr>
            <a:r>
              <a:rPr lang="en" sz="1800">
                <a:latin typeface="Roboto"/>
                <a:ea typeface="Roboto"/>
                <a:cs typeface="Roboto"/>
                <a:sym typeface="Roboto"/>
              </a:rPr>
              <a:t>After receiving </a:t>
            </a:r>
            <a:r>
              <a:rPr lang="en" sz="1800">
                <a:latin typeface="Roboto"/>
                <a:ea typeface="Roboto"/>
                <a:cs typeface="Roboto"/>
                <a:sym typeface="Roboto"/>
              </a:rPr>
              <a:t>IRB Approval I sought approval from both NJCU and the principal of A. Harry Moore</a:t>
            </a:r>
            <a:endParaRPr sz="1800">
              <a:latin typeface="Roboto"/>
              <a:ea typeface="Roboto"/>
              <a:cs typeface="Roboto"/>
              <a:sym typeface="Roboto"/>
            </a:endParaRPr>
          </a:p>
          <a:p>
            <a:pPr indent="-342900" lvl="0" marL="457200" rtl="0">
              <a:lnSpc>
                <a:spcPct val="115000"/>
              </a:lnSpc>
              <a:spcBef>
                <a:spcPts val="0"/>
              </a:spcBef>
              <a:spcAft>
                <a:spcPts val="0"/>
              </a:spcAft>
              <a:buSzPts val="1800"/>
              <a:buFont typeface="Roboto"/>
              <a:buChar char="●"/>
            </a:pPr>
            <a:r>
              <a:rPr lang="en" sz="1800">
                <a:latin typeface="Roboto"/>
                <a:ea typeface="Roboto"/>
                <a:cs typeface="Roboto"/>
                <a:sym typeface="Roboto"/>
              </a:rPr>
              <a:t>I then sent e-mails to the 23 teachers, 14 therapists and 3 Administrators at A. Harry Moore explaining my study and seeking participants </a:t>
            </a:r>
            <a:endParaRPr sz="1800">
              <a:latin typeface="Roboto"/>
              <a:ea typeface="Roboto"/>
              <a:cs typeface="Roboto"/>
              <a:sym typeface="Roboto"/>
            </a:endParaRPr>
          </a:p>
          <a:p>
            <a:pPr indent="-342900" lvl="0" marL="457200" rtl="0">
              <a:lnSpc>
                <a:spcPct val="115000"/>
              </a:lnSpc>
              <a:spcBef>
                <a:spcPts val="0"/>
              </a:spcBef>
              <a:spcAft>
                <a:spcPts val="0"/>
              </a:spcAft>
              <a:buSzPts val="1800"/>
              <a:buFont typeface="Roboto"/>
              <a:buChar char="●"/>
            </a:pPr>
            <a:r>
              <a:rPr lang="en" sz="1800">
                <a:latin typeface="Roboto"/>
                <a:ea typeface="Roboto"/>
                <a:cs typeface="Roboto"/>
                <a:sym typeface="Roboto"/>
              </a:rPr>
              <a:t>After my participants were selected, I conducted Semi Structured Pre-observation Interviews to obtain background information on how and why robotics will be integrated into the lesson, the targeted IEP goal, and the amount and type of professional development provided to the teacher or therapist.  </a:t>
            </a:r>
            <a:endParaRPr sz="1800">
              <a:latin typeface="Roboto"/>
              <a:ea typeface="Roboto"/>
              <a:cs typeface="Roboto"/>
              <a:sym typeface="Roboto"/>
            </a:endParaRPr>
          </a:p>
          <a:p>
            <a:pPr indent="-342900" lvl="0" marL="457200" rtl="0">
              <a:lnSpc>
                <a:spcPct val="115000"/>
              </a:lnSpc>
              <a:spcBef>
                <a:spcPts val="0"/>
              </a:spcBef>
              <a:spcAft>
                <a:spcPts val="0"/>
              </a:spcAft>
              <a:buSzPts val="1800"/>
              <a:buFont typeface="Roboto"/>
              <a:buChar char="●"/>
            </a:pPr>
            <a:r>
              <a:rPr lang="en" sz="1800">
                <a:latin typeface="Roboto"/>
                <a:ea typeface="Roboto"/>
                <a:cs typeface="Roboto"/>
                <a:sym typeface="Roboto"/>
              </a:rPr>
              <a:t>I then observed a Robotics infused lesson where I took field notes and reflective notes about the lesson and the setting</a:t>
            </a:r>
            <a:endParaRPr sz="1800">
              <a:latin typeface="Roboto"/>
              <a:ea typeface="Roboto"/>
              <a:cs typeface="Roboto"/>
              <a:sym typeface="Roboto"/>
            </a:endParaRPr>
          </a:p>
          <a:p>
            <a:pPr indent="-342900" lvl="0" marL="457200" rtl="0">
              <a:lnSpc>
                <a:spcPct val="115000"/>
              </a:lnSpc>
              <a:spcBef>
                <a:spcPts val="0"/>
              </a:spcBef>
              <a:spcAft>
                <a:spcPts val="0"/>
              </a:spcAft>
              <a:buSzPts val="1800"/>
              <a:buFont typeface="Roboto"/>
              <a:buChar char="●"/>
            </a:pPr>
            <a:r>
              <a:rPr lang="en" sz="1800">
                <a:latin typeface="Roboto"/>
                <a:ea typeface="Roboto"/>
                <a:cs typeface="Roboto"/>
                <a:sym typeface="Roboto"/>
              </a:rPr>
              <a:t>Post-observation Interviews were then conducted to allow the teachers and therapists to elaborate on how lessons or therapy sessions were prepared and why certain instructional/therapeutic decisions were made.  The post-observation interview also allowed teachers and therapists to expand upon their concerns, obstacles, and successes with robotics implementation and elaborate on the UDL principles</a:t>
            </a:r>
            <a:endParaRPr sz="1800">
              <a:latin typeface="Roboto"/>
              <a:ea typeface="Roboto"/>
              <a:cs typeface="Roboto"/>
              <a:sym typeface="Roboto"/>
            </a:endParaRPr>
          </a:p>
          <a:p>
            <a:pPr indent="0" lvl="0" marL="0" rtl="0">
              <a:lnSpc>
                <a:spcPct val="115000"/>
              </a:lnSpc>
              <a:spcBef>
                <a:spcPts val="1600"/>
              </a:spcBef>
              <a:spcAft>
                <a:spcPts val="1600"/>
              </a:spcAft>
              <a:buNone/>
            </a:pPr>
            <a:r>
              <a:rPr lang="en" sz="1800">
                <a:latin typeface="Roboto"/>
                <a:ea typeface="Roboto"/>
                <a:cs typeface="Roboto"/>
                <a:sym typeface="Roboto"/>
              </a:rPr>
              <a:t>Data Analysis was conducted by transcribing all interviews and observational data and importing the data into NVivo 11 Software.  From this analysis, 6 Major Themes Emerged</a:t>
            </a:r>
            <a:endParaRPr sz="1800">
              <a:latin typeface="Roboto"/>
              <a:ea typeface="Roboto"/>
              <a:cs typeface="Roboto"/>
              <a:sym typeface="Robo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Shape 221"/>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222" name="Shape 22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en" sz="1800">
                <a:solidFill>
                  <a:schemeClr val="dk2"/>
                </a:solidFill>
                <a:latin typeface="Roboto"/>
                <a:ea typeface="Roboto"/>
                <a:cs typeface="Roboto"/>
                <a:sym typeface="Roboto"/>
              </a:rPr>
              <a:t>From my participant emails I identified 11 participants</a:t>
            </a:r>
            <a:endParaRPr b="1" sz="1800">
              <a:solidFill>
                <a:schemeClr val="dk2"/>
              </a:solidFill>
              <a:latin typeface="Roboto"/>
              <a:ea typeface="Roboto"/>
              <a:cs typeface="Roboto"/>
              <a:sym typeface="Roboto"/>
            </a:endParaRPr>
          </a:p>
          <a:p>
            <a:pPr indent="0" lvl="0" marL="0" rtl="0">
              <a:lnSpc>
                <a:spcPct val="115000"/>
              </a:lnSpc>
              <a:spcBef>
                <a:spcPts val="1600"/>
              </a:spcBef>
              <a:spcAft>
                <a:spcPts val="0"/>
              </a:spcAft>
              <a:buNone/>
            </a:pPr>
            <a:r>
              <a:rPr b="1" lang="en" sz="1800">
                <a:solidFill>
                  <a:schemeClr val="dk2"/>
                </a:solidFill>
                <a:latin typeface="Roboto"/>
                <a:ea typeface="Roboto"/>
                <a:cs typeface="Roboto"/>
                <a:sym typeface="Roboto"/>
              </a:rPr>
              <a:t>2 Administrators</a:t>
            </a:r>
            <a:endParaRPr b="1" sz="1800">
              <a:solidFill>
                <a:schemeClr val="dk2"/>
              </a:solidFill>
              <a:latin typeface="Roboto"/>
              <a:ea typeface="Roboto"/>
              <a:cs typeface="Roboto"/>
              <a:sym typeface="Roboto"/>
            </a:endParaRPr>
          </a:p>
          <a:p>
            <a:pPr indent="0" lvl="0" marL="0" rtl="0">
              <a:lnSpc>
                <a:spcPct val="115000"/>
              </a:lnSpc>
              <a:spcBef>
                <a:spcPts val="1600"/>
              </a:spcBef>
              <a:spcAft>
                <a:spcPts val="0"/>
              </a:spcAft>
              <a:buNone/>
            </a:pPr>
            <a:r>
              <a:rPr b="1" lang="en" sz="1800">
                <a:solidFill>
                  <a:schemeClr val="dk2"/>
                </a:solidFill>
                <a:latin typeface="Roboto"/>
                <a:ea typeface="Roboto"/>
                <a:cs typeface="Roboto"/>
                <a:sym typeface="Roboto"/>
              </a:rPr>
              <a:t>6</a:t>
            </a:r>
            <a:r>
              <a:rPr lang="en" sz="1800">
                <a:solidFill>
                  <a:schemeClr val="dk2"/>
                </a:solidFill>
                <a:latin typeface="Roboto"/>
                <a:ea typeface="Roboto"/>
                <a:cs typeface="Roboto"/>
                <a:sym typeface="Roboto"/>
              </a:rPr>
              <a:t> Classroom Teachers</a:t>
            </a:r>
            <a:endParaRPr sz="1800">
              <a:solidFill>
                <a:schemeClr val="dk2"/>
              </a:solidFill>
              <a:latin typeface="Roboto"/>
              <a:ea typeface="Roboto"/>
              <a:cs typeface="Roboto"/>
              <a:sym typeface="Roboto"/>
            </a:endParaRPr>
          </a:p>
          <a:p>
            <a:pPr indent="0" lvl="0" marL="0" rtl="0">
              <a:lnSpc>
                <a:spcPct val="115000"/>
              </a:lnSpc>
              <a:spcBef>
                <a:spcPts val="1600"/>
              </a:spcBef>
              <a:spcAft>
                <a:spcPts val="0"/>
              </a:spcAft>
              <a:buNone/>
            </a:pPr>
            <a:r>
              <a:rPr lang="en" sz="1800">
                <a:solidFill>
                  <a:schemeClr val="dk2"/>
                </a:solidFill>
                <a:latin typeface="Roboto"/>
                <a:ea typeface="Roboto"/>
                <a:cs typeface="Roboto"/>
                <a:sym typeface="Roboto"/>
              </a:rPr>
              <a:t>	Preschool, Primary, Middle School, High School,  Science/Math Specialist, Recreation Specialist</a:t>
            </a:r>
            <a:endParaRPr sz="1800">
              <a:solidFill>
                <a:schemeClr val="dk2"/>
              </a:solidFill>
              <a:latin typeface="Roboto"/>
              <a:ea typeface="Roboto"/>
              <a:cs typeface="Roboto"/>
              <a:sym typeface="Roboto"/>
            </a:endParaRPr>
          </a:p>
          <a:p>
            <a:pPr indent="0" lvl="0" marL="0" rtl="0">
              <a:lnSpc>
                <a:spcPct val="115000"/>
              </a:lnSpc>
              <a:spcBef>
                <a:spcPts val="1600"/>
              </a:spcBef>
              <a:spcAft>
                <a:spcPts val="0"/>
              </a:spcAft>
              <a:buNone/>
            </a:pPr>
            <a:r>
              <a:rPr b="1" lang="en" sz="1800">
                <a:solidFill>
                  <a:schemeClr val="dk2"/>
                </a:solidFill>
                <a:latin typeface="Roboto"/>
                <a:ea typeface="Roboto"/>
                <a:cs typeface="Roboto"/>
                <a:sym typeface="Roboto"/>
              </a:rPr>
              <a:t>3</a:t>
            </a:r>
            <a:r>
              <a:rPr lang="en" sz="1800">
                <a:solidFill>
                  <a:schemeClr val="dk2"/>
                </a:solidFill>
                <a:latin typeface="Roboto"/>
                <a:ea typeface="Roboto"/>
                <a:cs typeface="Roboto"/>
                <a:sym typeface="Roboto"/>
              </a:rPr>
              <a:t> Therapists</a:t>
            </a:r>
            <a:endParaRPr sz="1800">
              <a:solidFill>
                <a:schemeClr val="dk2"/>
              </a:solidFill>
              <a:latin typeface="Roboto"/>
              <a:ea typeface="Roboto"/>
              <a:cs typeface="Roboto"/>
              <a:sym typeface="Roboto"/>
            </a:endParaRPr>
          </a:p>
          <a:p>
            <a:pPr indent="0" lvl="0" marL="0" rtl="0">
              <a:lnSpc>
                <a:spcPct val="115000"/>
              </a:lnSpc>
              <a:spcBef>
                <a:spcPts val="1600"/>
              </a:spcBef>
              <a:spcAft>
                <a:spcPts val="0"/>
              </a:spcAft>
              <a:buNone/>
            </a:pPr>
            <a:r>
              <a:rPr lang="en" sz="1800">
                <a:solidFill>
                  <a:schemeClr val="dk2"/>
                </a:solidFill>
                <a:latin typeface="Roboto"/>
                <a:ea typeface="Roboto"/>
                <a:cs typeface="Roboto"/>
                <a:sym typeface="Roboto"/>
              </a:rPr>
              <a:t>	Speech, Physical, Occupational</a:t>
            </a:r>
            <a:endParaRPr sz="1800">
              <a:solidFill>
                <a:schemeClr val="dk2"/>
              </a:solidFill>
              <a:latin typeface="Roboto"/>
              <a:ea typeface="Roboto"/>
              <a:cs typeface="Roboto"/>
              <a:sym typeface="Roboto"/>
            </a:endParaRPr>
          </a:p>
          <a:p>
            <a:pPr indent="0" lvl="0" marL="0" rtl="0">
              <a:lnSpc>
                <a:spcPct val="115000"/>
              </a:lnSpc>
              <a:spcBef>
                <a:spcPts val="1600"/>
              </a:spcBef>
              <a:spcAft>
                <a:spcPts val="1600"/>
              </a:spcAft>
              <a:buNone/>
            </a:pPr>
            <a:r>
              <a:t/>
            </a:r>
            <a:endParaRPr sz="1800">
              <a:solidFill>
                <a:schemeClr val="dk2"/>
              </a:solidFill>
              <a:latin typeface="Roboto"/>
              <a:ea typeface="Roboto"/>
              <a:cs typeface="Roboto"/>
              <a:sym typeface="Robo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grpSp>
        <p:nvGrpSpPr>
          <p:cNvPr id="10" name="Shape 10"/>
          <p:cNvGrpSpPr/>
          <p:nvPr/>
        </p:nvGrpSpPr>
        <p:grpSpPr>
          <a:xfrm>
            <a:off x="6098378" y="5"/>
            <a:ext cx="3045625" cy="2030570"/>
            <a:chOff x="6098378" y="5"/>
            <a:chExt cx="3045625" cy="2030570"/>
          </a:xfrm>
        </p:grpSpPr>
        <p:sp>
          <p:nvSpPr>
            <p:cNvPr id="11" name="Shape 11"/>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 name="Shape 12"/>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 name="Shape 13"/>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 name="Shape 14"/>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 name="Shape 15"/>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6" name="Shape 16"/>
          <p:cNvSpPr txBox="1"/>
          <p:nvPr>
            <p:ph type="ctrTitle"/>
          </p:nvPr>
        </p:nvSpPr>
        <p:spPr>
          <a:xfrm>
            <a:off x="598100" y="1775222"/>
            <a:ext cx="8222100" cy="838800"/>
          </a:xfrm>
          <a:prstGeom prst="rect">
            <a:avLst/>
          </a:prstGeom>
        </p:spPr>
        <p:txBody>
          <a:bodyPr anchorCtr="0" anchor="b" bIns="91425" lIns="91425" spcFirstLastPara="1" rIns="91425" wrap="square" tIns="91425"/>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17" name="Shape 17"/>
          <p:cNvSpPr txBox="1"/>
          <p:nvPr>
            <p:ph idx="1" type="subTitle"/>
          </p:nvPr>
        </p:nvSpPr>
        <p:spPr>
          <a:xfrm>
            <a:off x="598088" y="2715913"/>
            <a:ext cx="8222100" cy="4329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p:txBody>
      </p:sp>
      <p:sp>
        <p:nvSpPr>
          <p:cNvPr id="18" name="Shape 18"/>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69" name="Shape 69"/>
        <p:cNvGrpSpPr/>
        <p:nvPr/>
      </p:nvGrpSpPr>
      <p:grpSpPr>
        <a:xfrm>
          <a:off x="0" y="0"/>
          <a:ext cx="0" cy="0"/>
          <a:chOff x="0" y="0"/>
          <a:chExt cx="0" cy="0"/>
        </a:xfrm>
      </p:grpSpPr>
      <p:grpSp>
        <p:nvGrpSpPr>
          <p:cNvPr id="70" name="Shape 70"/>
          <p:cNvGrpSpPr/>
          <p:nvPr/>
        </p:nvGrpSpPr>
        <p:grpSpPr>
          <a:xfrm>
            <a:off x="6098378" y="5"/>
            <a:ext cx="3045625" cy="2030570"/>
            <a:chOff x="6098378" y="5"/>
            <a:chExt cx="3045625" cy="2030570"/>
          </a:xfrm>
        </p:grpSpPr>
        <p:sp>
          <p:nvSpPr>
            <p:cNvPr id="71" name="Shape 71"/>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2" name="Shape 72"/>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3" name="Shape 73"/>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4" name="Shape 74"/>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5" name="Shape 75"/>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76" name="Shape 76"/>
          <p:cNvSpPr txBox="1"/>
          <p:nvPr>
            <p:ph type="title"/>
          </p:nvPr>
        </p:nvSpPr>
        <p:spPr>
          <a:xfrm>
            <a:off x="311700" y="1256050"/>
            <a:ext cx="8520600" cy="2030700"/>
          </a:xfrm>
          <a:prstGeom prst="rect">
            <a:avLst/>
          </a:prstGeom>
        </p:spPr>
        <p:txBody>
          <a:bodyPr anchorCtr="0" anchor="b" bIns="91425" lIns="91425" spcFirstLastPara="1" rIns="91425" wrap="square" tIns="91425"/>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p:txBody>
      </p:sp>
      <p:sp>
        <p:nvSpPr>
          <p:cNvPr id="77" name="Shape 77"/>
          <p:cNvSpPr txBox="1"/>
          <p:nvPr>
            <p:ph idx="1" type="body"/>
          </p:nvPr>
        </p:nvSpPr>
        <p:spPr>
          <a:xfrm>
            <a:off x="311700" y="3369225"/>
            <a:ext cx="8520600" cy="1281900"/>
          </a:xfrm>
          <a:prstGeom prst="rect">
            <a:avLst/>
          </a:prstGeom>
        </p:spPr>
        <p:txBody>
          <a:bodyPr anchorCtr="0" anchor="t" bIns="91425" lIns="91425" spcFirstLastPara="1" rIns="91425" wrap="square" tIns="91425"/>
          <a:lstStyle>
            <a:lvl1pPr indent="-342900" lvl="0" marL="457200" algn="ctr">
              <a:spcBef>
                <a:spcPts val="0"/>
              </a:spcBef>
              <a:spcAft>
                <a:spcPts val="0"/>
              </a:spcAft>
              <a:buClr>
                <a:schemeClr val="lt1"/>
              </a:buClr>
              <a:buSzPts val="1800"/>
              <a:buChar char="●"/>
              <a:defRPr>
                <a:solidFill>
                  <a:schemeClr val="lt1"/>
                </a:solidFill>
              </a:defRPr>
            </a:lvl1pPr>
            <a:lvl2pPr indent="-317500" lvl="1" marL="914400" algn="ctr">
              <a:spcBef>
                <a:spcPts val="1600"/>
              </a:spcBef>
              <a:spcAft>
                <a:spcPts val="0"/>
              </a:spcAft>
              <a:buClr>
                <a:schemeClr val="lt1"/>
              </a:buClr>
              <a:buSzPts val="1400"/>
              <a:buChar char="○"/>
              <a:defRPr>
                <a:solidFill>
                  <a:schemeClr val="lt1"/>
                </a:solidFill>
              </a:defRPr>
            </a:lvl2pPr>
            <a:lvl3pPr indent="-317500" lvl="2" marL="1371600" algn="ctr">
              <a:spcBef>
                <a:spcPts val="1600"/>
              </a:spcBef>
              <a:spcAft>
                <a:spcPts val="0"/>
              </a:spcAft>
              <a:buClr>
                <a:schemeClr val="lt1"/>
              </a:buClr>
              <a:buSzPts val="1400"/>
              <a:buChar char="■"/>
              <a:defRPr>
                <a:solidFill>
                  <a:schemeClr val="lt1"/>
                </a:solidFill>
              </a:defRPr>
            </a:lvl3pPr>
            <a:lvl4pPr indent="-317500" lvl="3" marL="1828800" algn="ctr">
              <a:spcBef>
                <a:spcPts val="1600"/>
              </a:spcBef>
              <a:spcAft>
                <a:spcPts val="0"/>
              </a:spcAft>
              <a:buClr>
                <a:schemeClr val="lt1"/>
              </a:buClr>
              <a:buSzPts val="1400"/>
              <a:buChar char="●"/>
              <a:defRPr>
                <a:solidFill>
                  <a:schemeClr val="lt1"/>
                </a:solidFill>
              </a:defRPr>
            </a:lvl4pPr>
            <a:lvl5pPr indent="-317500" lvl="4" marL="2286000" algn="ctr">
              <a:spcBef>
                <a:spcPts val="1600"/>
              </a:spcBef>
              <a:spcAft>
                <a:spcPts val="0"/>
              </a:spcAft>
              <a:buClr>
                <a:schemeClr val="lt1"/>
              </a:buClr>
              <a:buSzPts val="1400"/>
              <a:buChar char="○"/>
              <a:defRPr>
                <a:solidFill>
                  <a:schemeClr val="lt1"/>
                </a:solidFill>
              </a:defRPr>
            </a:lvl5pPr>
            <a:lvl6pPr indent="-317500" lvl="5" marL="2743200" algn="ctr">
              <a:spcBef>
                <a:spcPts val="1600"/>
              </a:spcBef>
              <a:spcAft>
                <a:spcPts val="0"/>
              </a:spcAft>
              <a:buClr>
                <a:schemeClr val="lt1"/>
              </a:buClr>
              <a:buSzPts val="1400"/>
              <a:buChar char="■"/>
              <a:defRPr>
                <a:solidFill>
                  <a:schemeClr val="lt1"/>
                </a:solidFill>
              </a:defRPr>
            </a:lvl6pPr>
            <a:lvl7pPr indent="-317500" lvl="6" marL="3200400" algn="ctr">
              <a:spcBef>
                <a:spcPts val="1600"/>
              </a:spcBef>
              <a:spcAft>
                <a:spcPts val="0"/>
              </a:spcAft>
              <a:buClr>
                <a:schemeClr val="lt1"/>
              </a:buClr>
              <a:buSzPts val="1400"/>
              <a:buChar char="●"/>
              <a:defRPr>
                <a:solidFill>
                  <a:schemeClr val="lt1"/>
                </a:solidFill>
              </a:defRPr>
            </a:lvl7pPr>
            <a:lvl8pPr indent="-317500" lvl="7" marL="3657600" algn="ctr">
              <a:spcBef>
                <a:spcPts val="1600"/>
              </a:spcBef>
              <a:spcAft>
                <a:spcPts val="0"/>
              </a:spcAft>
              <a:buClr>
                <a:schemeClr val="lt1"/>
              </a:buClr>
              <a:buSzPts val="1400"/>
              <a:buChar char="○"/>
              <a:defRPr>
                <a:solidFill>
                  <a:schemeClr val="lt1"/>
                </a:solidFill>
              </a:defRPr>
            </a:lvl8pPr>
            <a:lvl9pPr indent="-317500" lvl="8" marL="4114800" algn="ctr">
              <a:spcBef>
                <a:spcPts val="1600"/>
              </a:spcBef>
              <a:spcAft>
                <a:spcPts val="1600"/>
              </a:spcAft>
              <a:buClr>
                <a:schemeClr val="lt1"/>
              </a:buClr>
              <a:buSzPts val="1400"/>
              <a:buChar char="■"/>
              <a:defRPr>
                <a:solidFill>
                  <a:schemeClr val="lt1"/>
                </a:solidFill>
              </a:defRPr>
            </a:lvl9pPr>
          </a:lstStyle>
          <a:p/>
        </p:txBody>
      </p:sp>
      <p:sp>
        <p:nvSpPr>
          <p:cNvPr id="78" name="Shape 78"/>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9" name="Shape 79"/>
        <p:cNvGrpSpPr/>
        <p:nvPr/>
      </p:nvGrpSpPr>
      <p:grpSpPr>
        <a:xfrm>
          <a:off x="0" y="0"/>
          <a:ext cx="0" cy="0"/>
          <a:chOff x="0" y="0"/>
          <a:chExt cx="0" cy="0"/>
        </a:xfrm>
      </p:grpSpPr>
      <p:sp>
        <p:nvSpPr>
          <p:cNvPr id="80" name="Shape 80"/>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AUTOLAYOUT_1">
    <p:spTree>
      <p:nvGrpSpPr>
        <p:cNvPr id="81" name="Shape 81"/>
        <p:cNvGrpSpPr/>
        <p:nvPr/>
      </p:nvGrpSpPr>
      <p:grpSpPr>
        <a:xfrm>
          <a:off x="0" y="0"/>
          <a:ext cx="0" cy="0"/>
          <a:chOff x="0" y="0"/>
          <a:chExt cx="0" cy="0"/>
        </a:xfrm>
      </p:grpSpPr>
      <p:sp>
        <p:nvSpPr>
          <p:cNvPr id="82" name="Shape 82"/>
          <p:cNvSpPr/>
          <p:nvPr/>
        </p:nvSpPr>
        <p:spPr>
          <a:xfrm>
            <a:off x="0" y="0"/>
            <a:ext cx="9144000" cy="5143500"/>
          </a:xfrm>
          <a:prstGeom prst="rect">
            <a:avLst/>
          </a:prstGeom>
          <a:solidFill>
            <a:srgbClr val="EFEFE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3" name="Shape 83"/>
          <p:cNvSpPr/>
          <p:nvPr/>
        </p:nvSpPr>
        <p:spPr>
          <a:xfrm>
            <a:off x="3341300" y="314875"/>
            <a:ext cx="5486400" cy="45132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4" name="Shape 84"/>
          <p:cNvSpPr/>
          <p:nvPr/>
        </p:nvSpPr>
        <p:spPr>
          <a:xfrm>
            <a:off x="0" y="0"/>
            <a:ext cx="3048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5" name="Shape 85"/>
          <p:cNvSpPr/>
          <p:nvPr/>
        </p:nvSpPr>
        <p:spPr>
          <a:xfrm>
            <a:off x="3341300" y="314875"/>
            <a:ext cx="5486400" cy="1134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6" name="Shape 86"/>
          <p:cNvSpPr txBox="1"/>
          <p:nvPr>
            <p:ph type="title"/>
          </p:nvPr>
        </p:nvSpPr>
        <p:spPr>
          <a:xfrm>
            <a:off x="348300" y="428200"/>
            <a:ext cx="2351400" cy="4399800"/>
          </a:xfrm>
          <a:prstGeom prst="rect">
            <a:avLst/>
          </a:prstGeom>
          <a:noFill/>
        </p:spPr>
        <p:txBody>
          <a:bodyPr anchorCtr="0" anchor="t" bIns="91425" lIns="91425" spcFirstLastPara="1" rIns="91425" wrap="square" tIns="91425"/>
          <a:lstStyle>
            <a:lvl1pPr lvl="0" algn="l">
              <a:lnSpc>
                <a:spcPct val="100000"/>
              </a:lnSpc>
              <a:spcBef>
                <a:spcPts val="0"/>
              </a:spcBef>
              <a:spcAft>
                <a:spcPts val="0"/>
              </a:spcAft>
              <a:buClr>
                <a:srgbClr val="FFFFFF"/>
              </a:buClr>
              <a:buSzPts val="2800"/>
              <a:buNone/>
              <a:defRPr b="1" sz="2800">
                <a:solidFill>
                  <a:srgbClr val="FFFFFF"/>
                </a:solidFill>
              </a:defRPr>
            </a:lvl1pPr>
            <a:lvl2pPr lvl="1" algn="l">
              <a:lnSpc>
                <a:spcPct val="100000"/>
              </a:lnSpc>
              <a:spcBef>
                <a:spcPts val="0"/>
              </a:spcBef>
              <a:spcAft>
                <a:spcPts val="0"/>
              </a:spcAft>
              <a:buClr>
                <a:srgbClr val="FFFFFF"/>
              </a:buClr>
              <a:buSzPts val="2800"/>
              <a:buNone/>
              <a:defRPr b="1" sz="2800">
                <a:solidFill>
                  <a:srgbClr val="FFFFFF"/>
                </a:solidFill>
              </a:defRPr>
            </a:lvl2pPr>
            <a:lvl3pPr lvl="2" algn="l">
              <a:lnSpc>
                <a:spcPct val="100000"/>
              </a:lnSpc>
              <a:spcBef>
                <a:spcPts val="0"/>
              </a:spcBef>
              <a:spcAft>
                <a:spcPts val="0"/>
              </a:spcAft>
              <a:buClr>
                <a:srgbClr val="FFFFFF"/>
              </a:buClr>
              <a:buSzPts val="2800"/>
              <a:buNone/>
              <a:defRPr b="1" sz="2800">
                <a:solidFill>
                  <a:srgbClr val="FFFFFF"/>
                </a:solidFill>
              </a:defRPr>
            </a:lvl3pPr>
            <a:lvl4pPr lvl="3" algn="l">
              <a:lnSpc>
                <a:spcPct val="100000"/>
              </a:lnSpc>
              <a:spcBef>
                <a:spcPts val="0"/>
              </a:spcBef>
              <a:spcAft>
                <a:spcPts val="0"/>
              </a:spcAft>
              <a:buClr>
                <a:srgbClr val="FFFFFF"/>
              </a:buClr>
              <a:buSzPts val="2800"/>
              <a:buNone/>
              <a:defRPr b="1" sz="2800">
                <a:solidFill>
                  <a:srgbClr val="FFFFFF"/>
                </a:solidFill>
              </a:defRPr>
            </a:lvl4pPr>
            <a:lvl5pPr lvl="4" algn="l">
              <a:lnSpc>
                <a:spcPct val="100000"/>
              </a:lnSpc>
              <a:spcBef>
                <a:spcPts val="0"/>
              </a:spcBef>
              <a:spcAft>
                <a:spcPts val="0"/>
              </a:spcAft>
              <a:buClr>
                <a:srgbClr val="FFFFFF"/>
              </a:buClr>
              <a:buSzPts val="2800"/>
              <a:buNone/>
              <a:defRPr b="1" sz="2800">
                <a:solidFill>
                  <a:srgbClr val="FFFFFF"/>
                </a:solidFill>
              </a:defRPr>
            </a:lvl5pPr>
            <a:lvl6pPr lvl="5" algn="l">
              <a:lnSpc>
                <a:spcPct val="100000"/>
              </a:lnSpc>
              <a:spcBef>
                <a:spcPts val="0"/>
              </a:spcBef>
              <a:spcAft>
                <a:spcPts val="0"/>
              </a:spcAft>
              <a:buClr>
                <a:srgbClr val="FFFFFF"/>
              </a:buClr>
              <a:buSzPts val="2800"/>
              <a:buNone/>
              <a:defRPr b="1" sz="2800">
                <a:solidFill>
                  <a:srgbClr val="FFFFFF"/>
                </a:solidFill>
              </a:defRPr>
            </a:lvl6pPr>
            <a:lvl7pPr lvl="6" algn="l">
              <a:lnSpc>
                <a:spcPct val="100000"/>
              </a:lnSpc>
              <a:spcBef>
                <a:spcPts val="0"/>
              </a:spcBef>
              <a:spcAft>
                <a:spcPts val="0"/>
              </a:spcAft>
              <a:buClr>
                <a:srgbClr val="FFFFFF"/>
              </a:buClr>
              <a:buSzPts val="2800"/>
              <a:buNone/>
              <a:defRPr b="1" sz="2800">
                <a:solidFill>
                  <a:srgbClr val="FFFFFF"/>
                </a:solidFill>
              </a:defRPr>
            </a:lvl7pPr>
            <a:lvl8pPr lvl="7" algn="l">
              <a:lnSpc>
                <a:spcPct val="100000"/>
              </a:lnSpc>
              <a:spcBef>
                <a:spcPts val="0"/>
              </a:spcBef>
              <a:spcAft>
                <a:spcPts val="0"/>
              </a:spcAft>
              <a:buClr>
                <a:srgbClr val="FFFFFF"/>
              </a:buClr>
              <a:buSzPts val="2800"/>
              <a:buNone/>
              <a:defRPr b="1" sz="2800">
                <a:solidFill>
                  <a:srgbClr val="FFFFFF"/>
                </a:solidFill>
              </a:defRPr>
            </a:lvl8pPr>
            <a:lvl9pPr lvl="8" algn="l">
              <a:lnSpc>
                <a:spcPct val="100000"/>
              </a:lnSpc>
              <a:spcBef>
                <a:spcPts val="0"/>
              </a:spcBef>
              <a:spcAft>
                <a:spcPts val="0"/>
              </a:spcAft>
              <a:buClr>
                <a:srgbClr val="FFFFFF"/>
              </a:buClr>
              <a:buSzPts val="2800"/>
              <a:buNone/>
              <a:defRPr b="1" sz="2800">
                <a:solidFill>
                  <a:srgbClr val="FFFFFF"/>
                </a:solidFill>
              </a:defRPr>
            </a:lvl9pPr>
          </a:lstStyle>
          <a:p/>
        </p:txBody>
      </p:sp>
      <p:sp>
        <p:nvSpPr>
          <p:cNvPr id="87" name="Shape 87"/>
          <p:cNvSpPr txBox="1"/>
          <p:nvPr>
            <p:ph idx="1" type="body"/>
          </p:nvPr>
        </p:nvSpPr>
        <p:spPr>
          <a:xfrm>
            <a:off x="3539325" y="593900"/>
            <a:ext cx="5090400" cy="4011600"/>
          </a:xfrm>
          <a:prstGeom prst="rect">
            <a:avLst/>
          </a:prstGeom>
          <a:noFill/>
        </p:spPr>
        <p:txBody>
          <a:bodyPr anchorCtr="0" anchor="t" bIns="91425" lIns="91425" spcFirstLastPara="1" rIns="91425" wrap="square" tIns="91425"/>
          <a:lstStyle>
            <a:lvl1pPr indent="-317500" lvl="0" marL="457200" algn="l">
              <a:lnSpc>
                <a:spcPct val="115000"/>
              </a:lnSpc>
              <a:spcBef>
                <a:spcPts val="0"/>
              </a:spcBef>
              <a:spcAft>
                <a:spcPts val="0"/>
              </a:spcAft>
              <a:buClr>
                <a:srgbClr val="666666"/>
              </a:buClr>
              <a:buSzPts val="1400"/>
              <a:buChar char="●"/>
              <a:defRPr sz="1400">
                <a:solidFill>
                  <a:srgbClr val="666666"/>
                </a:solidFill>
              </a:defRPr>
            </a:lvl1pPr>
            <a:lvl2pPr indent="-304800" lvl="1" marL="914400" algn="l">
              <a:lnSpc>
                <a:spcPct val="115000"/>
              </a:lnSpc>
              <a:spcBef>
                <a:spcPts val="1600"/>
              </a:spcBef>
              <a:spcAft>
                <a:spcPts val="0"/>
              </a:spcAft>
              <a:buClr>
                <a:srgbClr val="666666"/>
              </a:buClr>
              <a:buSzPts val="1200"/>
              <a:buChar char="○"/>
              <a:defRPr sz="1200">
                <a:solidFill>
                  <a:srgbClr val="666666"/>
                </a:solidFill>
              </a:defRPr>
            </a:lvl2pPr>
            <a:lvl3pPr indent="-304800" lvl="2" marL="1371600" algn="l">
              <a:lnSpc>
                <a:spcPct val="115000"/>
              </a:lnSpc>
              <a:spcBef>
                <a:spcPts val="1600"/>
              </a:spcBef>
              <a:spcAft>
                <a:spcPts val="0"/>
              </a:spcAft>
              <a:buClr>
                <a:srgbClr val="666666"/>
              </a:buClr>
              <a:buSzPts val="1200"/>
              <a:buChar char="■"/>
              <a:defRPr sz="1200">
                <a:solidFill>
                  <a:srgbClr val="666666"/>
                </a:solidFill>
              </a:defRPr>
            </a:lvl3pPr>
            <a:lvl4pPr indent="-304800" lvl="3" marL="1828800" algn="l">
              <a:lnSpc>
                <a:spcPct val="115000"/>
              </a:lnSpc>
              <a:spcBef>
                <a:spcPts val="1600"/>
              </a:spcBef>
              <a:spcAft>
                <a:spcPts val="0"/>
              </a:spcAft>
              <a:buClr>
                <a:srgbClr val="666666"/>
              </a:buClr>
              <a:buSzPts val="1200"/>
              <a:buChar char="●"/>
              <a:defRPr sz="1200">
                <a:solidFill>
                  <a:srgbClr val="666666"/>
                </a:solidFill>
              </a:defRPr>
            </a:lvl4pPr>
            <a:lvl5pPr indent="-304800" lvl="4" marL="2286000" algn="l">
              <a:lnSpc>
                <a:spcPct val="115000"/>
              </a:lnSpc>
              <a:spcBef>
                <a:spcPts val="1600"/>
              </a:spcBef>
              <a:spcAft>
                <a:spcPts val="0"/>
              </a:spcAft>
              <a:buClr>
                <a:srgbClr val="666666"/>
              </a:buClr>
              <a:buSzPts val="1200"/>
              <a:buChar char="○"/>
              <a:defRPr sz="1200">
                <a:solidFill>
                  <a:srgbClr val="666666"/>
                </a:solidFill>
              </a:defRPr>
            </a:lvl5pPr>
            <a:lvl6pPr indent="-304800" lvl="5" marL="2743200" algn="l">
              <a:lnSpc>
                <a:spcPct val="115000"/>
              </a:lnSpc>
              <a:spcBef>
                <a:spcPts val="1600"/>
              </a:spcBef>
              <a:spcAft>
                <a:spcPts val="0"/>
              </a:spcAft>
              <a:buClr>
                <a:srgbClr val="666666"/>
              </a:buClr>
              <a:buSzPts val="1200"/>
              <a:buChar char="■"/>
              <a:defRPr sz="1200">
                <a:solidFill>
                  <a:srgbClr val="666666"/>
                </a:solidFill>
              </a:defRPr>
            </a:lvl6pPr>
            <a:lvl7pPr indent="-304800" lvl="6" marL="3200400" algn="l">
              <a:lnSpc>
                <a:spcPct val="115000"/>
              </a:lnSpc>
              <a:spcBef>
                <a:spcPts val="1600"/>
              </a:spcBef>
              <a:spcAft>
                <a:spcPts val="0"/>
              </a:spcAft>
              <a:buClr>
                <a:srgbClr val="666666"/>
              </a:buClr>
              <a:buSzPts val="1200"/>
              <a:buChar char="●"/>
              <a:defRPr sz="1200">
                <a:solidFill>
                  <a:srgbClr val="666666"/>
                </a:solidFill>
              </a:defRPr>
            </a:lvl7pPr>
            <a:lvl8pPr indent="-304800" lvl="7" marL="3657600" algn="l">
              <a:lnSpc>
                <a:spcPct val="115000"/>
              </a:lnSpc>
              <a:spcBef>
                <a:spcPts val="1600"/>
              </a:spcBef>
              <a:spcAft>
                <a:spcPts val="0"/>
              </a:spcAft>
              <a:buClr>
                <a:srgbClr val="666666"/>
              </a:buClr>
              <a:buSzPts val="1200"/>
              <a:buChar char="○"/>
              <a:defRPr sz="1200">
                <a:solidFill>
                  <a:srgbClr val="666666"/>
                </a:solidFill>
              </a:defRPr>
            </a:lvl8pPr>
            <a:lvl9pPr indent="-304800" lvl="8" marL="4114800" algn="l">
              <a:lnSpc>
                <a:spcPct val="115000"/>
              </a:lnSpc>
              <a:spcBef>
                <a:spcPts val="1600"/>
              </a:spcBef>
              <a:spcAft>
                <a:spcPts val="1600"/>
              </a:spcAft>
              <a:buClr>
                <a:srgbClr val="666666"/>
              </a:buClr>
              <a:buSzPts val="1200"/>
              <a:buChar char="■"/>
              <a:defRPr sz="1200">
                <a:solidFill>
                  <a:srgbClr val="666666"/>
                </a:solidFill>
              </a:defRPr>
            </a:lvl9pPr>
          </a:lstStyle>
          <a:p/>
        </p:txBody>
      </p:sp>
      <p:sp>
        <p:nvSpPr>
          <p:cNvPr id="88" name="Shape 88"/>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rgbClr val="666666"/>
                </a:solidFill>
              </a:defRPr>
            </a:lvl1pPr>
            <a:lvl2pPr lvl="1" algn="r">
              <a:lnSpc>
                <a:spcPct val="100000"/>
              </a:lnSpc>
              <a:spcAft>
                <a:spcPts val="0"/>
              </a:spcAft>
              <a:buNone/>
              <a:defRPr sz="1000">
                <a:solidFill>
                  <a:srgbClr val="666666"/>
                </a:solidFill>
              </a:defRPr>
            </a:lvl2pPr>
            <a:lvl3pPr lvl="2" algn="r">
              <a:lnSpc>
                <a:spcPct val="100000"/>
              </a:lnSpc>
              <a:spcAft>
                <a:spcPts val="0"/>
              </a:spcAft>
              <a:buNone/>
              <a:defRPr sz="1000">
                <a:solidFill>
                  <a:srgbClr val="666666"/>
                </a:solidFill>
              </a:defRPr>
            </a:lvl3pPr>
            <a:lvl4pPr lvl="3" algn="r">
              <a:lnSpc>
                <a:spcPct val="100000"/>
              </a:lnSpc>
              <a:spcAft>
                <a:spcPts val="0"/>
              </a:spcAft>
              <a:buNone/>
              <a:defRPr sz="1000">
                <a:solidFill>
                  <a:srgbClr val="666666"/>
                </a:solidFill>
              </a:defRPr>
            </a:lvl4pPr>
            <a:lvl5pPr lvl="4" algn="r">
              <a:lnSpc>
                <a:spcPct val="100000"/>
              </a:lnSpc>
              <a:spcAft>
                <a:spcPts val="0"/>
              </a:spcAft>
              <a:buNone/>
              <a:defRPr sz="1000">
                <a:solidFill>
                  <a:srgbClr val="666666"/>
                </a:solidFill>
              </a:defRPr>
            </a:lvl5pPr>
            <a:lvl6pPr lvl="5" algn="r">
              <a:lnSpc>
                <a:spcPct val="100000"/>
              </a:lnSpc>
              <a:spcAft>
                <a:spcPts val="0"/>
              </a:spcAft>
              <a:buNone/>
              <a:defRPr sz="1000">
                <a:solidFill>
                  <a:srgbClr val="666666"/>
                </a:solidFill>
              </a:defRPr>
            </a:lvl6pPr>
            <a:lvl7pPr lvl="6" algn="r">
              <a:lnSpc>
                <a:spcPct val="100000"/>
              </a:lnSpc>
              <a:spcAft>
                <a:spcPts val="0"/>
              </a:spcAft>
              <a:buNone/>
              <a:defRPr sz="1000">
                <a:solidFill>
                  <a:srgbClr val="666666"/>
                </a:solidFill>
              </a:defRPr>
            </a:lvl7pPr>
            <a:lvl8pPr lvl="7" algn="r">
              <a:lnSpc>
                <a:spcPct val="100000"/>
              </a:lnSpc>
              <a:spcAft>
                <a:spcPts val="0"/>
              </a:spcAft>
              <a:buNone/>
              <a:defRPr sz="1000">
                <a:solidFill>
                  <a:srgbClr val="666666"/>
                </a:solidFill>
              </a:defRPr>
            </a:lvl8pPr>
            <a:lvl9pPr lvl="8" algn="r">
              <a:lnSpc>
                <a:spcPct val="100000"/>
              </a:lnSpc>
              <a:spcAft>
                <a:spcPts val="0"/>
              </a:spcAft>
              <a:buNone/>
              <a:defRPr sz="1000">
                <a:solidFill>
                  <a:srgbClr val="666666"/>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3">
  <p:cSld name="AUTOLAYOUT_4">
    <p:bg>
      <p:bgPr>
        <a:solidFill>
          <a:srgbClr val="FFFFFF"/>
        </a:solidFill>
      </p:bgPr>
    </p:bg>
    <p:spTree>
      <p:nvGrpSpPr>
        <p:cNvPr id="89" name="Shape 89"/>
        <p:cNvGrpSpPr/>
        <p:nvPr/>
      </p:nvGrpSpPr>
      <p:grpSpPr>
        <a:xfrm>
          <a:off x="0" y="0"/>
          <a:ext cx="0" cy="0"/>
          <a:chOff x="0" y="0"/>
          <a:chExt cx="0" cy="0"/>
        </a:xfrm>
      </p:grpSpPr>
      <p:sp>
        <p:nvSpPr>
          <p:cNvPr id="90" name="Shape 90"/>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1" name="Shape 91"/>
          <p:cNvSpPr/>
          <p:nvPr/>
        </p:nvSpPr>
        <p:spPr>
          <a:xfrm flipH="1" rot="10800000">
            <a:off x="822625" y="659700"/>
            <a:ext cx="1063500" cy="685500"/>
          </a:xfrm>
          <a:prstGeom prst="rtTriangle">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2" name="Shape 92"/>
          <p:cNvSpPr/>
          <p:nvPr/>
        </p:nvSpPr>
        <p:spPr>
          <a:xfrm rot="10800000">
            <a:off x="896725" y="659700"/>
            <a:ext cx="989400" cy="685500"/>
          </a:xfrm>
          <a:prstGeom prst="rtTriangle">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3" name="Shape 93"/>
          <p:cNvSpPr/>
          <p:nvPr/>
        </p:nvSpPr>
        <p:spPr>
          <a:xfrm>
            <a:off x="822625" y="0"/>
            <a:ext cx="1063500" cy="816000"/>
          </a:xfrm>
          <a:prstGeom prst="rect">
            <a:avLst/>
          </a:prstGeom>
          <a:solidFill>
            <a:schemeClr val="accent5"/>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4" name="Shape 94"/>
          <p:cNvSpPr txBox="1"/>
          <p:nvPr>
            <p:ph type="title"/>
          </p:nvPr>
        </p:nvSpPr>
        <p:spPr>
          <a:xfrm>
            <a:off x="2490825" y="816000"/>
            <a:ext cx="5856000" cy="1522500"/>
          </a:xfrm>
          <a:prstGeom prst="rect">
            <a:avLst/>
          </a:prstGeom>
          <a:noFill/>
        </p:spPr>
        <p:txBody>
          <a:bodyPr anchorCtr="0" anchor="b" bIns="91425" lIns="91425" spcFirstLastPara="1" rIns="91425" wrap="square" tIns="91425"/>
          <a:lstStyle>
            <a:lvl1pPr lvl="0" algn="l">
              <a:lnSpc>
                <a:spcPct val="100000"/>
              </a:lnSpc>
              <a:spcBef>
                <a:spcPts val="0"/>
              </a:spcBef>
              <a:spcAft>
                <a:spcPts val="0"/>
              </a:spcAft>
              <a:buClr>
                <a:schemeClr val="dk1"/>
              </a:buClr>
              <a:buSzPts val="3600"/>
              <a:buNone/>
              <a:defRPr b="1" sz="3600">
                <a:solidFill>
                  <a:schemeClr val="dk1"/>
                </a:solidFill>
              </a:defRPr>
            </a:lvl1pPr>
            <a:lvl2pPr lvl="1" algn="l">
              <a:lnSpc>
                <a:spcPct val="100000"/>
              </a:lnSpc>
              <a:spcBef>
                <a:spcPts val="0"/>
              </a:spcBef>
              <a:spcAft>
                <a:spcPts val="0"/>
              </a:spcAft>
              <a:buClr>
                <a:schemeClr val="dk1"/>
              </a:buClr>
              <a:buSzPts val="3600"/>
              <a:buNone/>
              <a:defRPr b="1" sz="3600">
                <a:solidFill>
                  <a:schemeClr val="dk1"/>
                </a:solidFill>
              </a:defRPr>
            </a:lvl2pPr>
            <a:lvl3pPr lvl="2" algn="l">
              <a:lnSpc>
                <a:spcPct val="100000"/>
              </a:lnSpc>
              <a:spcBef>
                <a:spcPts val="0"/>
              </a:spcBef>
              <a:spcAft>
                <a:spcPts val="0"/>
              </a:spcAft>
              <a:buClr>
                <a:schemeClr val="dk1"/>
              </a:buClr>
              <a:buSzPts val="3600"/>
              <a:buNone/>
              <a:defRPr b="1" sz="3600">
                <a:solidFill>
                  <a:schemeClr val="dk1"/>
                </a:solidFill>
              </a:defRPr>
            </a:lvl3pPr>
            <a:lvl4pPr lvl="3" algn="l">
              <a:lnSpc>
                <a:spcPct val="100000"/>
              </a:lnSpc>
              <a:spcBef>
                <a:spcPts val="0"/>
              </a:spcBef>
              <a:spcAft>
                <a:spcPts val="0"/>
              </a:spcAft>
              <a:buClr>
                <a:schemeClr val="dk1"/>
              </a:buClr>
              <a:buSzPts val="3600"/>
              <a:buNone/>
              <a:defRPr b="1" sz="3600">
                <a:solidFill>
                  <a:schemeClr val="dk1"/>
                </a:solidFill>
              </a:defRPr>
            </a:lvl4pPr>
            <a:lvl5pPr lvl="4" algn="l">
              <a:lnSpc>
                <a:spcPct val="100000"/>
              </a:lnSpc>
              <a:spcBef>
                <a:spcPts val="0"/>
              </a:spcBef>
              <a:spcAft>
                <a:spcPts val="0"/>
              </a:spcAft>
              <a:buClr>
                <a:schemeClr val="dk1"/>
              </a:buClr>
              <a:buSzPts val="3600"/>
              <a:buNone/>
              <a:defRPr b="1" sz="3600">
                <a:solidFill>
                  <a:schemeClr val="dk1"/>
                </a:solidFill>
              </a:defRPr>
            </a:lvl5pPr>
            <a:lvl6pPr lvl="5" algn="l">
              <a:lnSpc>
                <a:spcPct val="100000"/>
              </a:lnSpc>
              <a:spcBef>
                <a:spcPts val="0"/>
              </a:spcBef>
              <a:spcAft>
                <a:spcPts val="0"/>
              </a:spcAft>
              <a:buClr>
                <a:schemeClr val="dk1"/>
              </a:buClr>
              <a:buSzPts val="3600"/>
              <a:buNone/>
              <a:defRPr b="1" sz="3600">
                <a:solidFill>
                  <a:schemeClr val="dk1"/>
                </a:solidFill>
              </a:defRPr>
            </a:lvl6pPr>
            <a:lvl7pPr lvl="6" algn="l">
              <a:lnSpc>
                <a:spcPct val="100000"/>
              </a:lnSpc>
              <a:spcBef>
                <a:spcPts val="0"/>
              </a:spcBef>
              <a:spcAft>
                <a:spcPts val="0"/>
              </a:spcAft>
              <a:buClr>
                <a:schemeClr val="dk1"/>
              </a:buClr>
              <a:buSzPts val="3600"/>
              <a:buNone/>
              <a:defRPr b="1" sz="3600">
                <a:solidFill>
                  <a:schemeClr val="dk1"/>
                </a:solidFill>
              </a:defRPr>
            </a:lvl7pPr>
            <a:lvl8pPr lvl="7" algn="l">
              <a:lnSpc>
                <a:spcPct val="100000"/>
              </a:lnSpc>
              <a:spcBef>
                <a:spcPts val="0"/>
              </a:spcBef>
              <a:spcAft>
                <a:spcPts val="0"/>
              </a:spcAft>
              <a:buClr>
                <a:schemeClr val="dk1"/>
              </a:buClr>
              <a:buSzPts val="3600"/>
              <a:buNone/>
              <a:defRPr b="1" sz="3600">
                <a:solidFill>
                  <a:schemeClr val="dk1"/>
                </a:solidFill>
              </a:defRPr>
            </a:lvl8pPr>
            <a:lvl9pPr lvl="8" algn="l">
              <a:lnSpc>
                <a:spcPct val="100000"/>
              </a:lnSpc>
              <a:spcBef>
                <a:spcPts val="0"/>
              </a:spcBef>
              <a:spcAft>
                <a:spcPts val="0"/>
              </a:spcAft>
              <a:buClr>
                <a:schemeClr val="dk1"/>
              </a:buClr>
              <a:buSzPts val="3600"/>
              <a:buNone/>
              <a:defRPr b="1" sz="3600">
                <a:solidFill>
                  <a:schemeClr val="dk1"/>
                </a:solidFill>
              </a:defRPr>
            </a:lvl9pPr>
          </a:lstStyle>
          <a:p/>
        </p:txBody>
      </p:sp>
      <p:sp>
        <p:nvSpPr>
          <p:cNvPr id="95" name="Shape 95"/>
          <p:cNvSpPr txBox="1"/>
          <p:nvPr>
            <p:ph idx="1" type="body"/>
          </p:nvPr>
        </p:nvSpPr>
        <p:spPr>
          <a:xfrm>
            <a:off x="2490825" y="2477400"/>
            <a:ext cx="5856000" cy="1907400"/>
          </a:xfrm>
          <a:prstGeom prst="rect">
            <a:avLst/>
          </a:prstGeom>
          <a:noFill/>
        </p:spPr>
        <p:txBody>
          <a:bodyPr anchorCtr="0" anchor="t" bIns="91425" lIns="91425" spcFirstLastPara="1" rIns="91425" wrap="square" tIns="91425"/>
          <a:lstStyle>
            <a:lvl1pPr indent="-330200" lvl="0" marL="457200" algn="l">
              <a:lnSpc>
                <a:spcPct val="115000"/>
              </a:lnSpc>
              <a:spcBef>
                <a:spcPts val="0"/>
              </a:spcBef>
              <a:spcAft>
                <a:spcPts val="0"/>
              </a:spcAft>
              <a:buClr>
                <a:schemeClr val="dk2"/>
              </a:buClr>
              <a:buSzPts val="1600"/>
              <a:buChar char="●"/>
              <a:defRPr sz="1600">
                <a:solidFill>
                  <a:schemeClr val="dk2"/>
                </a:solidFill>
              </a:defRPr>
            </a:lvl1pPr>
            <a:lvl2pPr indent="-317500" lvl="1" marL="914400" algn="l">
              <a:lnSpc>
                <a:spcPct val="115000"/>
              </a:lnSpc>
              <a:spcBef>
                <a:spcPts val="1600"/>
              </a:spcBef>
              <a:spcAft>
                <a:spcPts val="0"/>
              </a:spcAft>
              <a:buClr>
                <a:schemeClr val="dk2"/>
              </a:buClr>
              <a:buSzPts val="1400"/>
              <a:buChar char="○"/>
              <a:defRPr sz="1400">
                <a:solidFill>
                  <a:schemeClr val="dk2"/>
                </a:solidFill>
              </a:defRPr>
            </a:lvl2pPr>
            <a:lvl3pPr indent="-317500" lvl="2" marL="1371600" algn="l">
              <a:lnSpc>
                <a:spcPct val="115000"/>
              </a:lnSpc>
              <a:spcBef>
                <a:spcPts val="1600"/>
              </a:spcBef>
              <a:spcAft>
                <a:spcPts val="0"/>
              </a:spcAft>
              <a:buClr>
                <a:schemeClr val="dk2"/>
              </a:buClr>
              <a:buSzPts val="1400"/>
              <a:buChar char="■"/>
              <a:defRPr sz="1400">
                <a:solidFill>
                  <a:schemeClr val="dk2"/>
                </a:solidFill>
              </a:defRPr>
            </a:lvl3pPr>
            <a:lvl4pPr indent="-317500" lvl="3" marL="1828800" algn="l">
              <a:lnSpc>
                <a:spcPct val="115000"/>
              </a:lnSpc>
              <a:spcBef>
                <a:spcPts val="1600"/>
              </a:spcBef>
              <a:spcAft>
                <a:spcPts val="0"/>
              </a:spcAft>
              <a:buClr>
                <a:schemeClr val="dk2"/>
              </a:buClr>
              <a:buSzPts val="1400"/>
              <a:buChar char="●"/>
              <a:defRPr sz="1400">
                <a:solidFill>
                  <a:schemeClr val="dk2"/>
                </a:solidFill>
              </a:defRPr>
            </a:lvl4pPr>
            <a:lvl5pPr indent="-317500" lvl="4" marL="2286000" algn="l">
              <a:lnSpc>
                <a:spcPct val="115000"/>
              </a:lnSpc>
              <a:spcBef>
                <a:spcPts val="1600"/>
              </a:spcBef>
              <a:spcAft>
                <a:spcPts val="0"/>
              </a:spcAft>
              <a:buClr>
                <a:schemeClr val="dk2"/>
              </a:buClr>
              <a:buSzPts val="1400"/>
              <a:buChar char="○"/>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317500" lvl="6" marL="3200400" algn="l">
              <a:lnSpc>
                <a:spcPct val="115000"/>
              </a:lnSpc>
              <a:spcBef>
                <a:spcPts val="1600"/>
              </a:spcBef>
              <a:spcAft>
                <a:spcPts val="0"/>
              </a:spcAft>
              <a:buClr>
                <a:schemeClr val="dk2"/>
              </a:buClr>
              <a:buSzPts val="1400"/>
              <a:buChar char="●"/>
              <a:defRPr sz="1400">
                <a:solidFill>
                  <a:schemeClr val="dk2"/>
                </a:solidFill>
              </a:defRPr>
            </a:lvl7pPr>
            <a:lvl8pPr indent="-317500" lvl="7" marL="3657600" algn="l">
              <a:lnSpc>
                <a:spcPct val="115000"/>
              </a:lnSpc>
              <a:spcBef>
                <a:spcPts val="1600"/>
              </a:spcBef>
              <a:spcAft>
                <a:spcPts val="0"/>
              </a:spcAft>
              <a:buClr>
                <a:schemeClr val="dk2"/>
              </a:buClr>
              <a:buSzPts val="1400"/>
              <a:buChar char="○"/>
              <a:defRPr sz="1400">
                <a:solidFill>
                  <a:schemeClr val="dk2"/>
                </a:solidFill>
              </a:defRPr>
            </a:lvl8pPr>
            <a:lvl9pPr indent="-317500" lvl="8" marL="411480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96" name="Shape 96"/>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p:cSld name="AUTOLAYOUT_5">
    <p:bg>
      <p:bgPr>
        <a:solidFill>
          <a:srgbClr val="FFFFFF"/>
        </a:solidFill>
      </p:bgPr>
    </p:bg>
    <p:spTree>
      <p:nvGrpSpPr>
        <p:cNvPr id="97" name="Shape 97"/>
        <p:cNvGrpSpPr/>
        <p:nvPr/>
      </p:nvGrpSpPr>
      <p:grpSpPr>
        <a:xfrm>
          <a:off x="0" y="0"/>
          <a:ext cx="0" cy="0"/>
          <a:chOff x="0" y="0"/>
          <a:chExt cx="0" cy="0"/>
        </a:xfrm>
      </p:grpSpPr>
      <p:sp>
        <p:nvSpPr>
          <p:cNvPr id="98" name="Shape 98"/>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9" name="Shape 99"/>
          <p:cNvSpPr/>
          <p:nvPr/>
        </p:nvSpPr>
        <p:spPr>
          <a:xfrm>
            <a:off x="188400" y="188400"/>
            <a:ext cx="8767200" cy="47667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0" name="Shape 100"/>
          <p:cNvSpPr/>
          <p:nvPr/>
        </p:nvSpPr>
        <p:spPr>
          <a:xfrm>
            <a:off x="282600" y="282600"/>
            <a:ext cx="8578800" cy="45783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101" name="Shape 101"/>
          <p:cNvCxnSpPr/>
          <p:nvPr/>
        </p:nvCxnSpPr>
        <p:spPr>
          <a:xfrm>
            <a:off x="282600" y="4607275"/>
            <a:ext cx="423000" cy="0"/>
          </a:xfrm>
          <a:prstGeom prst="straightConnector1">
            <a:avLst/>
          </a:prstGeom>
          <a:noFill/>
          <a:ln cap="flat" cmpd="sng" w="19050">
            <a:solidFill>
              <a:schemeClr val="dk1"/>
            </a:solidFill>
            <a:prstDash val="solid"/>
            <a:round/>
            <a:headEnd len="sm" w="sm" type="none"/>
            <a:tailEnd len="sm" w="sm" type="none"/>
          </a:ln>
        </p:spPr>
      </p:cxnSp>
      <p:cxnSp>
        <p:nvCxnSpPr>
          <p:cNvPr id="102" name="Shape 102"/>
          <p:cNvCxnSpPr/>
          <p:nvPr/>
        </p:nvCxnSpPr>
        <p:spPr>
          <a:xfrm>
            <a:off x="8438400" y="536225"/>
            <a:ext cx="423000" cy="0"/>
          </a:xfrm>
          <a:prstGeom prst="straightConnector1">
            <a:avLst/>
          </a:prstGeom>
          <a:noFill/>
          <a:ln cap="flat" cmpd="sng" w="19050">
            <a:solidFill>
              <a:schemeClr val="dk1"/>
            </a:solidFill>
            <a:prstDash val="solid"/>
            <a:round/>
            <a:headEnd len="sm" w="sm" type="none"/>
            <a:tailEnd len="sm" w="sm" type="none"/>
          </a:ln>
        </p:spPr>
      </p:cxnSp>
      <p:sp>
        <p:nvSpPr>
          <p:cNvPr id="103" name="Shape 103"/>
          <p:cNvSpPr txBox="1"/>
          <p:nvPr>
            <p:ph type="title"/>
          </p:nvPr>
        </p:nvSpPr>
        <p:spPr>
          <a:xfrm>
            <a:off x="705600" y="1415400"/>
            <a:ext cx="3394200" cy="2249700"/>
          </a:xfrm>
          <a:prstGeom prst="rect">
            <a:avLst/>
          </a:prstGeom>
          <a:noFill/>
        </p:spPr>
        <p:txBody>
          <a:bodyPr anchorCtr="0" anchor="ctr" bIns="91425" lIns="91425" spcFirstLastPara="1" rIns="91425" wrap="square" tIns="91425"/>
          <a:lstStyle>
            <a:lvl1pPr lvl="0" algn="r">
              <a:lnSpc>
                <a:spcPct val="100000"/>
              </a:lnSpc>
              <a:spcBef>
                <a:spcPts val="0"/>
              </a:spcBef>
              <a:spcAft>
                <a:spcPts val="0"/>
              </a:spcAft>
              <a:buNone/>
              <a:defRPr b="1" sz="2400">
                <a:solidFill>
                  <a:schemeClr val="dk1"/>
                </a:solidFill>
              </a:defRPr>
            </a:lvl1pPr>
            <a:lvl2pPr lvl="1" algn="r">
              <a:lnSpc>
                <a:spcPct val="100000"/>
              </a:lnSpc>
              <a:spcBef>
                <a:spcPts val="0"/>
              </a:spcBef>
              <a:spcAft>
                <a:spcPts val="0"/>
              </a:spcAft>
              <a:buNone/>
              <a:defRPr b="1" sz="2400">
                <a:solidFill>
                  <a:schemeClr val="dk1"/>
                </a:solidFill>
              </a:defRPr>
            </a:lvl2pPr>
            <a:lvl3pPr lvl="2" algn="r">
              <a:lnSpc>
                <a:spcPct val="100000"/>
              </a:lnSpc>
              <a:spcBef>
                <a:spcPts val="0"/>
              </a:spcBef>
              <a:spcAft>
                <a:spcPts val="0"/>
              </a:spcAft>
              <a:buNone/>
              <a:defRPr b="1" sz="2400">
                <a:solidFill>
                  <a:schemeClr val="dk1"/>
                </a:solidFill>
              </a:defRPr>
            </a:lvl3pPr>
            <a:lvl4pPr lvl="3" algn="r">
              <a:lnSpc>
                <a:spcPct val="100000"/>
              </a:lnSpc>
              <a:spcBef>
                <a:spcPts val="0"/>
              </a:spcBef>
              <a:spcAft>
                <a:spcPts val="0"/>
              </a:spcAft>
              <a:buNone/>
              <a:defRPr b="1" sz="2400">
                <a:solidFill>
                  <a:schemeClr val="dk1"/>
                </a:solidFill>
              </a:defRPr>
            </a:lvl4pPr>
            <a:lvl5pPr lvl="4" algn="r">
              <a:lnSpc>
                <a:spcPct val="100000"/>
              </a:lnSpc>
              <a:spcBef>
                <a:spcPts val="0"/>
              </a:spcBef>
              <a:spcAft>
                <a:spcPts val="0"/>
              </a:spcAft>
              <a:buNone/>
              <a:defRPr b="1" sz="2400">
                <a:solidFill>
                  <a:schemeClr val="dk1"/>
                </a:solidFill>
              </a:defRPr>
            </a:lvl5pPr>
            <a:lvl6pPr lvl="5" algn="r">
              <a:lnSpc>
                <a:spcPct val="100000"/>
              </a:lnSpc>
              <a:spcBef>
                <a:spcPts val="0"/>
              </a:spcBef>
              <a:spcAft>
                <a:spcPts val="0"/>
              </a:spcAft>
              <a:buNone/>
              <a:defRPr b="1" sz="2400">
                <a:solidFill>
                  <a:schemeClr val="dk1"/>
                </a:solidFill>
              </a:defRPr>
            </a:lvl6pPr>
            <a:lvl7pPr lvl="6" algn="r">
              <a:lnSpc>
                <a:spcPct val="100000"/>
              </a:lnSpc>
              <a:spcBef>
                <a:spcPts val="0"/>
              </a:spcBef>
              <a:spcAft>
                <a:spcPts val="0"/>
              </a:spcAft>
              <a:buNone/>
              <a:defRPr b="1" sz="2400">
                <a:solidFill>
                  <a:schemeClr val="dk1"/>
                </a:solidFill>
              </a:defRPr>
            </a:lvl7pPr>
            <a:lvl8pPr lvl="7" algn="r">
              <a:lnSpc>
                <a:spcPct val="100000"/>
              </a:lnSpc>
              <a:spcBef>
                <a:spcPts val="0"/>
              </a:spcBef>
              <a:spcAft>
                <a:spcPts val="0"/>
              </a:spcAft>
              <a:buNone/>
              <a:defRPr b="1" sz="2400">
                <a:solidFill>
                  <a:schemeClr val="dk1"/>
                </a:solidFill>
              </a:defRPr>
            </a:lvl8pPr>
            <a:lvl9pPr lvl="8" algn="r">
              <a:lnSpc>
                <a:spcPct val="100000"/>
              </a:lnSpc>
              <a:spcBef>
                <a:spcPts val="0"/>
              </a:spcBef>
              <a:spcAft>
                <a:spcPts val="0"/>
              </a:spcAft>
              <a:buNone/>
              <a:defRPr b="1" sz="2400">
                <a:solidFill>
                  <a:schemeClr val="dk1"/>
                </a:solidFill>
              </a:defRPr>
            </a:lvl9pPr>
          </a:lstStyle>
          <a:p/>
        </p:txBody>
      </p:sp>
      <p:sp>
        <p:nvSpPr>
          <p:cNvPr id="104" name="Shape 104"/>
          <p:cNvSpPr txBox="1"/>
          <p:nvPr>
            <p:ph idx="1" type="body"/>
          </p:nvPr>
        </p:nvSpPr>
        <p:spPr>
          <a:xfrm>
            <a:off x="4252525" y="836250"/>
            <a:ext cx="4185900" cy="3408000"/>
          </a:xfrm>
          <a:prstGeom prst="rect">
            <a:avLst/>
          </a:prstGeom>
          <a:noFill/>
        </p:spPr>
        <p:txBody>
          <a:bodyPr anchorCtr="0" anchor="ctr" bIns="91425" lIns="91425" spcFirstLastPara="1" rIns="91425" wrap="square" tIns="91425"/>
          <a:lstStyle>
            <a:lvl1pPr indent="-317500" lvl="0" marL="457200" algn="l">
              <a:lnSpc>
                <a:spcPct val="115000"/>
              </a:lnSpc>
              <a:spcBef>
                <a:spcPts val="0"/>
              </a:spcBef>
              <a:spcAft>
                <a:spcPts val="0"/>
              </a:spcAft>
              <a:buClr>
                <a:schemeClr val="dk2"/>
              </a:buClr>
              <a:buSzPts val="1400"/>
              <a:buChar char="●"/>
              <a:defRPr sz="1400">
                <a:solidFill>
                  <a:schemeClr val="dk2"/>
                </a:solidFill>
              </a:defRPr>
            </a:lvl1pPr>
            <a:lvl2pPr indent="-304800" lvl="1" marL="914400" algn="l">
              <a:lnSpc>
                <a:spcPct val="115000"/>
              </a:lnSpc>
              <a:spcBef>
                <a:spcPts val="1600"/>
              </a:spcBef>
              <a:spcAft>
                <a:spcPts val="0"/>
              </a:spcAft>
              <a:buClr>
                <a:schemeClr val="dk2"/>
              </a:buClr>
              <a:buSzPts val="1200"/>
              <a:buChar char="○"/>
              <a:defRPr sz="1200">
                <a:solidFill>
                  <a:schemeClr val="dk2"/>
                </a:solidFill>
              </a:defRPr>
            </a:lvl2pPr>
            <a:lvl3pPr indent="-304800" lvl="2" marL="1371600" algn="l">
              <a:lnSpc>
                <a:spcPct val="115000"/>
              </a:lnSpc>
              <a:spcBef>
                <a:spcPts val="1600"/>
              </a:spcBef>
              <a:spcAft>
                <a:spcPts val="0"/>
              </a:spcAft>
              <a:buClr>
                <a:schemeClr val="dk2"/>
              </a:buClr>
              <a:buSzPts val="1200"/>
              <a:buChar char="■"/>
              <a:defRPr sz="1200">
                <a:solidFill>
                  <a:schemeClr val="dk2"/>
                </a:solidFill>
              </a:defRPr>
            </a:lvl3pPr>
            <a:lvl4pPr indent="-304800" lvl="3" marL="1828800" algn="l">
              <a:lnSpc>
                <a:spcPct val="115000"/>
              </a:lnSpc>
              <a:spcBef>
                <a:spcPts val="1600"/>
              </a:spcBef>
              <a:spcAft>
                <a:spcPts val="0"/>
              </a:spcAft>
              <a:buClr>
                <a:schemeClr val="dk2"/>
              </a:buClr>
              <a:buSzPts val="1200"/>
              <a:buChar char="●"/>
              <a:defRPr sz="1200">
                <a:solidFill>
                  <a:schemeClr val="dk2"/>
                </a:solidFill>
              </a:defRPr>
            </a:lvl4pPr>
            <a:lvl5pPr indent="-304800" lvl="4" marL="2286000" algn="l">
              <a:lnSpc>
                <a:spcPct val="115000"/>
              </a:lnSpc>
              <a:spcBef>
                <a:spcPts val="1600"/>
              </a:spcBef>
              <a:spcAft>
                <a:spcPts val="0"/>
              </a:spcAft>
              <a:buClr>
                <a:schemeClr val="dk2"/>
              </a:buClr>
              <a:buSzPts val="1200"/>
              <a:buChar char="○"/>
              <a:defRPr sz="1200">
                <a:solidFill>
                  <a:schemeClr val="dk2"/>
                </a:solidFill>
              </a:defRPr>
            </a:lvl5pPr>
            <a:lvl6pPr indent="-304800" lvl="5" marL="2743200" algn="l">
              <a:lnSpc>
                <a:spcPct val="115000"/>
              </a:lnSpc>
              <a:spcBef>
                <a:spcPts val="1600"/>
              </a:spcBef>
              <a:spcAft>
                <a:spcPts val="0"/>
              </a:spcAft>
              <a:buClr>
                <a:schemeClr val="dk2"/>
              </a:buClr>
              <a:buSzPts val="1200"/>
              <a:buChar char="■"/>
              <a:defRPr sz="1200">
                <a:solidFill>
                  <a:schemeClr val="dk2"/>
                </a:solidFill>
              </a:defRPr>
            </a:lvl6pPr>
            <a:lvl7pPr indent="-304800" lvl="6" marL="3200400" algn="l">
              <a:lnSpc>
                <a:spcPct val="115000"/>
              </a:lnSpc>
              <a:spcBef>
                <a:spcPts val="1600"/>
              </a:spcBef>
              <a:spcAft>
                <a:spcPts val="0"/>
              </a:spcAft>
              <a:buClr>
                <a:schemeClr val="dk2"/>
              </a:buClr>
              <a:buSzPts val="1200"/>
              <a:buChar char="●"/>
              <a:defRPr sz="1200">
                <a:solidFill>
                  <a:schemeClr val="dk2"/>
                </a:solidFill>
              </a:defRPr>
            </a:lvl7pPr>
            <a:lvl8pPr indent="-304800" lvl="7" marL="3657600" algn="l">
              <a:lnSpc>
                <a:spcPct val="115000"/>
              </a:lnSpc>
              <a:spcBef>
                <a:spcPts val="1600"/>
              </a:spcBef>
              <a:spcAft>
                <a:spcPts val="0"/>
              </a:spcAft>
              <a:buClr>
                <a:schemeClr val="dk2"/>
              </a:buClr>
              <a:buSzPts val="1200"/>
              <a:buChar char="○"/>
              <a:defRPr sz="1200">
                <a:solidFill>
                  <a:schemeClr val="dk2"/>
                </a:solidFill>
              </a:defRPr>
            </a:lvl8pPr>
            <a:lvl9pPr indent="-304800" lvl="8" marL="4114800" algn="l">
              <a:lnSpc>
                <a:spcPct val="115000"/>
              </a:lnSpc>
              <a:spcBef>
                <a:spcPts val="1600"/>
              </a:spcBef>
              <a:spcAft>
                <a:spcPts val="1600"/>
              </a:spcAft>
              <a:buClr>
                <a:schemeClr val="dk2"/>
              </a:buClr>
              <a:buSzPts val="1200"/>
              <a:buChar char="■"/>
              <a:defRPr sz="1200">
                <a:solidFill>
                  <a:schemeClr val="dk2"/>
                </a:solidFill>
              </a:defRPr>
            </a:lvl9pPr>
          </a:lstStyle>
          <a:p/>
        </p:txBody>
      </p:sp>
      <p:sp>
        <p:nvSpPr>
          <p:cNvPr id="105" name="Shape 10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4">
  <p:cSld name="AUTOLAYOUT_8">
    <p:bg>
      <p:bgPr>
        <a:solidFill>
          <a:srgbClr val="FFFFFF"/>
        </a:solidFill>
      </p:bgPr>
    </p:bg>
    <p:spTree>
      <p:nvGrpSpPr>
        <p:cNvPr id="106" name="Shape 106"/>
        <p:cNvGrpSpPr/>
        <p:nvPr/>
      </p:nvGrpSpPr>
      <p:grpSpPr>
        <a:xfrm>
          <a:off x="0" y="0"/>
          <a:ext cx="0" cy="0"/>
          <a:chOff x="0" y="0"/>
          <a:chExt cx="0" cy="0"/>
        </a:xfrm>
      </p:grpSpPr>
      <p:sp>
        <p:nvSpPr>
          <p:cNvPr id="107" name="Shape 107"/>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8" name="Shape 108"/>
          <p:cNvSpPr/>
          <p:nvPr/>
        </p:nvSpPr>
        <p:spPr>
          <a:xfrm rot="5400000">
            <a:off x="-47550" y="1761940"/>
            <a:ext cx="857100" cy="762000"/>
          </a:xfrm>
          <a:prstGeom prst="triangle">
            <a:avLst>
              <a:gd fmla="val 50000" name="adj"/>
            </a:avLst>
          </a:prstGeom>
          <a:solidFill>
            <a:srgbClr val="CCCCC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9" name="Shape 109"/>
          <p:cNvSpPr/>
          <p:nvPr/>
        </p:nvSpPr>
        <p:spPr>
          <a:xfrm rot="5400000">
            <a:off x="-47550" y="47550"/>
            <a:ext cx="857100" cy="762000"/>
          </a:xfrm>
          <a:prstGeom prst="triangle">
            <a:avLst>
              <a:gd fmla="val 50000" name="adj"/>
            </a:avLst>
          </a:prstGeom>
          <a:solidFill>
            <a:srgbClr val="B7B7B7"/>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0" name="Shape 110"/>
          <p:cNvSpPr/>
          <p:nvPr/>
        </p:nvSpPr>
        <p:spPr>
          <a:xfrm rot="-5400000">
            <a:off x="-47416" y="476280"/>
            <a:ext cx="857100" cy="762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1" name="Shape 111"/>
          <p:cNvSpPr/>
          <p:nvPr/>
        </p:nvSpPr>
        <p:spPr>
          <a:xfrm rot="5400000">
            <a:off x="1476378" y="1761940"/>
            <a:ext cx="857100" cy="762000"/>
          </a:xfrm>
          <a:prstGeom prst="triangle">
            <a:avLst>
              <a:gd fmla="val 50000" name="adj"/>
            </a:avLst>
          </a:prstGeom>
          <a:solidFill>
            <a:srgbClr val="CCCCC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2" name="Shape 112"/>
          <p:cNvSpPr/>
          <p:nvPr/>
        </p:nvSpPr>
        <p:spPr>
          <a:xfrm rot="-5400000">
            <a:off x="1690750" y="4548000"/>
            <a:ext cx="428700" cy="762000"/>
          </a:xfrm>
          <a:prstGeom prst="rtTriangle">
            <a:avLst/>
          </a:prstGeom>
          <a:solidFill>
            <a:srgbClr val="CCCCC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3" name="Shape 113"/>
          <p:cNvSpPr/>
          <p:nvPr/>
        </p:nvSpPr>
        <p:spPr>
          <a:xfrm rot="-5400000">
            <a:off x="1476512" y="476280"/>
            <a:ext cx="857100" cy="762000"/>
          </a:xfrm>
          <a:prstGeom prst="triangle">
            <a:avLst>
              <a:gd fmla="val 50000" name="adj"/>
            </a:avLst>
          </a:prstGeom>
          <a:solidFill>
            <a:srgbClr val="CCCCC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4" name="Shape 114"/>
          <p:cNvSpPr/>
          <p:nvPr/>
        </p:nvSpPr>
        <p:spPr>
          <a:xfrm flipH="1" rot="-5400000">
            <a:off x="714548" y="1761940"/>
            <a:ext cx="857100" cy="762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5" name="Shape 115"/>
          <p:cNvSpPr/>
          <p:nvPr/>
        </p:nvSpPr>
        <p:spPr>
          <a:xfrm rot="5400000">
            <a:off x="-47550" y="904795"/>
            <a:ext cx="857100" cy="7620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6" name="Shape 116"/>
          <p:cNvSpPr/>
          <p:nvPr/>
        </p:nvSpPr>
        <p:spPr>
          <a:xfrm rot="-5400000">
            <a:off x="1476512" y="1333525"/>
            <a:ext cx="857100" cy="7620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7" name="Shape 117"/>
          <p:cNvSpPr/>
          <p:nvPr/>
        </p:nvSpPr>
        <p:spPr>
          <a:xfrm flipH="1" rot="-5400000">
            <a:off x="714548" y="47550"/>
            <a:ext cx="857100" cy="762000"/>
          </a:xfrm>
          <a:prstGeom prst="triangle">
            <a:avLst>
              <a:gd fmla="val 50000" name="adj"/>
            </a:avLst>
          </a:prstGeom>
          <a:solidFill>
            <a:srgbClr val="CCCCC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8" name="Shape 118"/>
          <p:cNvSpPr/>
          <p:nvPr/>
        </p:nvSpPr>
        <p:spPr>
          <a:xfrm flipH="1" rot="-5400000">
            <a:off x="714548" y="904795"/>
            <a:ext cx="857100" cy="762000"/>
          </a:xfrm>
          <a:prstGeom prst="triangle">
            <a:avLst>
              <a:gd fmla="val 50000" name="adj"/>
            </a:avLst>
          </a:prstGeom>
          <a:solidFill>
            <a:srgbClr val="B7B7B7"/>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9" name="Shape 119"/>
          <p:cNvSpPr/>
          <p:nvPr/>
        </p:nvSpPr>
        <p:spPr>
          <a:xfrm rot="-5400000">
            <a:off x="166784" y="4548000"/>
            <a:ext cx="428700" cy="762000"/>
          </a:xfrm>
          <a:prstGeom prst="rtTriangle">
            <a:avLst/>
          </a:prstGeom>
          <a:solidFill>
            <a:srgbClr val="D9D9D9"/>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0" name="Shape 120"/>
          <p:cNvSpPr/>
          <p:nvPr/>
        </p:nvSpPr>
        <p:spPr>
          <a:xfrm flipH="1" rot="-5400000">
            <a:off x="166707" y="-166445"/>
            <a:ext cx="428700" cy="762000"/>
          </a:xfrm>
          <a:prstGeom prst="rtTriangle">
            <a:avLst/>
          </a:prstGeom>
          <a:solidFill>
            <a:srgbClr val="D9D9D9"/>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1" name="Shape 121"/>
          <p:cNvSpPr/>
          <p:nvPr/>
        </p:nvSpPr>
        <p:spPr>
          <a:xfrm flipH="1" rot="-5400000">
            <a:off x="1690635" y="-166445"/>
            <a:ext cx="428700" cy="762000"/>
          </a:xfrm>
          <a:prstGeom prst="rtTriangle">
            <a:avLst/>
          </a:prstGeom>
          <a:solidFill>
            <a:srgbClr val="D9D9D9"/>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2" name="Shape 122"/>
          <p:cNvSpPr/>
          <p:nvPr/>
        </p:nvSpPr>
        <p:spPr>
          <a:xfrm flipH="1" rot="5400000">
            <a:off x="714337" y="476280"/>
            <a:ext cx="857100" cy="7620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3" name="Shape 123"/>
          <p:cNvSpPr/>
          <p:nvPr/>
        </p:nvSpPr>
        <p:spPr>
          <a:xfrm flipH="1" rot="5400000">
            <a:off x="714337" y="1333525"/>
            <a:ext cx="857100" cy="7620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4" name="Shape 124"/>
          <p:cNvSpPr/>
          <p:nvPr/>
        </p:nvSpPr>
        <p:spPr>
          <a:xfrm rot="-5400000">
            <a:off x="-47416" y="1333525"/>
            <a:ext cx="857100" cy="762000"/>
          </a:xfrm>
          <a:prstGeom prst="triangle">
            <a:avLst>
              <a:gd fmla="val 50000" name="adj"/>
            </a:avLst>
          </a:prstGeom>
          <a:solidFill>
            <a:srgbClr val="F3F3F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5" name="Shape 125"/>
          <p:cNvSpPr/>
          <p:nvPr/>
        </p:nvSpPr>
        <p:spPr>
          <a:xfrm rot="5400000">
            <a:off x="1476378" y="47550"/>
            <a:ext cx="857100" cy="762000"/>
          </a:xfrm>
          <a:prstGeom prst="triangle">
            <a:avLst>
              <a:gd fmla="val 50000" name="adj"/>
            </a:avLst>
          </a:prstGeom>
          <a:solidFill>
            <a:srgbClr val="F3F3F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6" name="Shape 126"/>
          <p:cNvSpPr/>
          <p:nvPr/>
        </p:nvSpPr>
        <p:spPr>
          <a:xfrm rot="5400000">
            <a:off x="1476378" y="904795"/>
            <a:ext cx="857100" cy="762000"/>
          </a:xfrm>
          <a:prstGeom prst="triangle">
            <a:avLst>
              <a:gd fmla="val 50000" name="adj"/>
            </a:avLst>
          </a:prstGeom>
          <a:solidFill>
            <a:srgbClr val="F3F3F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7" name="Shape 127"/>
          <p:cNvSpPr/>
          <p:nvPr/>
        </p:nvSpPr>
        <p:spPr>
          <a:xfrm flipH="1" rot="5400000">
            <a:off x="928614" y="4548000"/>
            <a:ext cx="428700" cy="762000"/>
          </a:xfrm>
          <a:prstGeom prst="rtTriangle">
            <a:avLst/>
          </a:prstGeom>
          <a:solidFill>
            <a:srgbClr val="F3F3F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8" name="Shape 128"/>
          <p:cNvSpPr/>
          <p:nvPr/>
        </p:nvSpPr>
        <p:spPr>
          <a:xfrm rot="5400000">
            <a:off x="928614" y="-166445"/>
            <a:ext cx="428700" cy="762000"/>
          </a:xfrm>
          <a:prstGeom prst="rtTriangle">
            <a:avLst/>
          </a:prstGeom>
          <a:solidFill>
            <a:srgbClr val="F3F3F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9" name="Shape 129"/>
          <p:cNvSpPr/>
          <p:nvPr/>
        </p:nvSpPr>
        <p:spPr>
          <a:xfrm rot="5400000">
            <a:off x="-47550" y="3476366"/>
            <a:ext cx="857100" cy="762000"/>
          </a:xfrm>
          <a:prstGeom prst="triangle">
            <a:avLst>
              <a:gd fmla="val 50000" name="adj"/>
            </a:avLst>
          </a:prstGeom>
          <a:solidFill>
            <a:srgbClr val="CCCCC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0" name="Shape 130"/>
          <p:cNvSpPr/>
          <p:nvPr/>
        </p:nvSpPr>
        <p:spPr>
          <a:xfrm rot="-5400000">
            <a:off x="-47416" y="2190706"/>
            <a:ext cx="857100" cy="762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1" name="Shape 131"/>
          <p:cNvSpPr/>
          <p:nvPr/>
        </p:nvSpPr>
        <p:spPr>
          <a:xfrm rot="5400000">
            <a:off x="1476378" y="3476366"/>
            <a:ext cx="857100" cy="762000"/>
          </a:xfrm>
          <a:prstGeom prst="triangle">
            <a:avLst>
              <a:gd fmla="val 50000" name="adj"/>
            </a:avLst>
          </a:prstGeom>
          <a:solidFill>
            <a:srgbClr val="CCCCC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2" name="Shape 132"/>
          <p:cNvSpPr/>
          <p:nvPr/>
        </p:nvSpPr>
        <p:spPr>
          <a:xfrm rot="-5400000">
            <a:off x="1476512" y="2190706"/>
            <a:ext cx="857100" cy="762000"/>
          </a:xfrm>
          <a:prstGeom prst="triangle">
            <a:avLst>
              <a:gd fmla="val 50000" name="adj"/>
            </a:avLst>
          </a:prstGeom>
          <a:solidFill>
            <a:srgbClr val="EFEFE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3" name="Shape 133"/>
          <p:cNvSpPr/>
          <p:nvPr/>
        </p:nvSpPr>
        <p:spPr>
          <a:xfrm flipH="1" rot="-5400000">
            <a:off x="714548" y="3476366"/>
            <a:ext cx="857100" cy="762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4" name="Shape 134"/>
          <p:cNvSpPr/>
          <p:nvPr/>
        </p:nvSpPr>
        <p:spPr>
          <a:xfrm rot="5400000">
            <a:off x="-47550" y="2619221"/>
            <a:ext cx="857100" cy="7620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5" name="Shape 135"/>
          <p:cNvSpPr/>
          <p:nvPr/>
        </p:nvSpPr>
        <p:spPr>
          <a:xfrm rot="-5400000">
            <a:off x="1476512" y="3047950"/>
            <a:ext cx="857100" cy="7620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6" name="Shape 136"/>
          <p:cNvSpPr/>
          <p:nvPr/>
        </p:nvSpPr>
        <p:spPr>
          <a:xfrm flipH="1" rot="-5400000">
            <a:off x="714548" y="2619221"/>
            <a:ext cx="857100" cy="762000"/>
          </a:xfrm>
          <a:prstGeom prst="triangle">
            <a:avLst>
              <a:gd fmla="val 50000" name="adj"/>
            </a:avLst>
          </a:prstGeom>
          <a:solidFill>
            <a:srgbClr val="B7B7B7"/>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7" name="Shape 137"/>
          <p:cNvSpPr/>
          <p:nvPr/>
        </p:nvSpPr>
        <p:spPr>
          <a:xfrm flipH="1" rot="5400000">
            <a:off x="714337" y="2190706"/>
            <a:ext cx="857100" cy="7620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8" name="Shape 138"/>
          <p:cNvSpPr/>
          <p:nvPr/>
        </p:nvSpPr>
        <p:spPr>
          <a:xfrm flipH="1" rot="5400000">
            <a:off x="714337" y="3047950"/>
            <a:ext cx="857100" cy="7620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9" name="Shape 139"/>
          <p:cNvSpPr/>
          <p:nvPr/>
        </p:nvSpPr>
        <p:spPr>
          <a:xfrm rot="-5400000">
            <a:off x="-47416" y="3047950"/>
            <a:ext cx="857100" cy="762000"/>
          </a:xfrm>
          <a:prstGeom prst="triangle">
            <a:avLst>
              <a:gd fmla="val 50000" name="adj"/>
            </a:avLst>
          </a:prstGeom>
          <a:solidFill>
            <a:srgbClr val="F3F3F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0" name="Shape 140"/>
          <p:cNvSpPr/>
          <p:nvPr/>
        </p:nvSpPr>
        <p:spPr>
          <a:xfrm rot="5400000">
            <a:off x="1476378" y="2619221"/>
            <a:ext cx="857100" cy="762000"/>
          </a:xfrm>
          <a:prstGeom prst="triangle">
            <a:avLst>
              <a:gd fmla="val 50000" name="adj"/>
            </a:avLst>
          </a:prstGeom>
          <a:solidFill>
            <a:srgbClr val="F3F3F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1" name="Shape 141"/>
          <p:cNvSpPr/>
          <p:nvPr/>
        </p:nvSpPr>
        <p:spPr>
          <a:xfrm rot="-5400000">
            <a:off x="-47416" y="3905326"/>
            <a:ext cx="857100" cy="762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2" name="Shape 142"/>
          <p:cNvSpPr/>
          <p:nvPr/>
        </p:nvSpPr>
        <p:spPr>
          <a:xfrm rot="-5400000">
            <a:off x="1476512" y="3905326"/>
            <a:ext cx="857100" cy="762000"/>
          </a:xfrm>
          <a:prstGeom prst="triangle">
            <a:avLst>
              <a:gd fmla="val 50000" name="adj"/>
            </a:avLst>
          </a:prstGeom>
          <a:solidFill>
            <a:srgbClr val="EFEFE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3" name="Shape 143"/>
          <p:cNvSpPr/>
          <p:nvPr/>
        </p:nvSpPr>
        <p:spPr>
          <a:xfrm rot="5400000">
            <a:off x="-47550" y="4333841"/>
            <a:ext cx="857100" cy="7620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4" name="Shape 144"/>
          <p:cNvSpPr/>
          <p:nvPr/>
        </p:nvSpPr>
        <p:spPr>
          <a:xfrm flipH="1" rot="-5400000">
            <a:off x="714548" y="4333841"/>
            <a:ext cx="857100" cy="762000"/>
          </a:xfrm>
          <a:prstGeom prst="triangle">
            <a:avLst>
              <a:gd fmla="val 50000" name="adj"/>
            </a:avLst>
          </a:prstGeom>
          <a:solidFill>
            <a:srgbClr val="B7B7B7"/>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5" name="Shape 145"/>
          <p:cNvSpPr/>
          <p:nvPr/>
        </p:nvSpPr>
        <p:spPr>
          <a:xfrm flipH="1" rot="5400000">
            <a:off x="714337" y="3905326"/>
            <a:ext cx="857100" cy="7620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6" name="Shape 146"/>
          <p:cNvSpPr/>
          <p:nvPr/>
        </p:nvSpPr>
        <p:spPr>
          <a:xfrm rot="5400000">
            <a:off x="1476416" y="4333549"/>
            <a:ext cx="857100" cy="762000"/>
          </a:xfrm>
          <a:prstGeom prst="triangle">
            <a:avLst>
              <a:gd fmla="val 50000" name="adj"/>
            </a:avLst>
          </a:prstGeom>
          <a:solidFill>
            <a:srgbClr val="F3F3F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7" name="Shape 147"/>
          <p:cNvSpPr txBox="1"/>
          <p:nvPr>
            <p:ph type="title"/>
          </p:nvPr>
        </p:nvSpPr>
        <p:spPr>
          <a:xfrm>
            <a:off x="2894475" y="450971"/>
            <a:ext cx="5740800" cy="1442700"/>
          </a:xfrm>
          <a:prstGeom prst="rect">
            <a:avLst/>
          </a:prstGeom>
          <a:noFill/>
        </p:spPr>
        <p:txBody>
          <a:bodyPr anchorCtr="0" anchor="b" bIns="91425" lIns="91425" spcFirstLastPara="1" rIns="91425" wrap="square" tIns="91425"/>
          <a:lstStyle>
            <a:lvl1pPr lvl="0" algn="l">
              <a:lnSpc>
                <a:spcPct val="100000"/>
              </a:lnSpc>
              <a:spcBef>
                <a:spcPts val="0"/>
              </a:spcBef>
              <a:spcAft>
                <a:spcPts val="0"/>
              </a:spcAft>
              <a:buNone/>
              <a:defRPr b="1" sz="3600">
                <a:solidFill>
                  <a:srgbClr val="212121"/>
                </a:solidFill>
              </a:defRPr>
            </a:lvl1pPr>
            <a:lvl2pPr lvl="1" algn="l">
              <a:lnSpc>
                <a:spcPct val="100000"/>
              </a:lnSpc>
              <a:spcBef>
                <a:spcPts val="0"/>
              </a:spcBef>
              <a:spcAft>
                <a:spcPts val="0"/>
              </a:spcAft>
              <a:buNone/>
              <a:defRPr b="1" sz="3600">
                <a:solidFill>
                  <a:srgbClr val="212121"/>
                </a:solidFill>
              </a:defRPr>
            </a:lvl2pPr>
            <a:lvl3pPr lvl="2" algn="l">
              <a:lnSpc>
                <a:spcPct val="100000"/>
              </a:lnSpc>
              <a:spcBef>
                <a:spcPts val="0"/>
              </a:spcBef>
              <a:spcAft>
                <a:spcPts val="0"/>
              </a:spcAft>
              <a:buNone/>
              <a:defRPr b="1" sz="3600">
                <a:solidFill>
                  <a:srgbClr val="212121"/>
                </a:solidFill>
              </a:defRPr>
            </a:lvl3pPr>
            <a:lvl4pPr lvl="3" algn="l">
              <a:lnSpc>
                <a:spcPct val="100000"/>
              </a:lnSpc>
              <a:spcBef>
                <a:spcPts val="0"/>
              </a:spcBef>
              <a:spcAft>
                <a:spcPts val="0"/>
              </a:spcAft>
              <a:buNone/>
              <a:defRPr b="1" sz="3600">
                <a:solidFill>
                  <a:srgbClr val="212121"/>
                </a:solidFill>
              </a:defRPr>
            </a:lvl4pPr>
            <a:lvl5pPr lvl="4" algn="l">
              <a:lnSpc>
                <a:spcPct val="100000"/>
              </a:lnSpc>
              <a:spcBef>
                <a:spcPts val="0"/>
              </a:spcBef>
              <a:spcAft>
                <a:spcPts val="0"/>
              </a:spcAft>
              <a:buNone/>
              <a:defRPr b="1" sz="3600">
                <a:solidFill>
                  <a:srgbClr val="212121"/>
                </a:solidFill>
              </a:defRPr>
            </a:lvl5pPr>
            <a:lvl6pPr lvl="5" algn="l">
              <a:lnSpc>
                <a:spcPct val="100000"/>
              </a:lnSpc>
              <a:spcBef>
                <a:spcPts val="0"/>
              </a:spcBef>
              <a:spcAft>
                <a:spcPts val="0"/>
              </a:spcAft>
              <a:buNone/>
              <a:defRPr b="1" sz="3600">
                <a:solidFill>
                  <a:srgbClr val="212121"/>
                </a:solidFill>
              </a:defRPr>
            </a:lvl6pPr>
            <a:lvl7pPr lvl="6" algn="l">
              <a:lnSpc>
                <a:spcPct val="100000"/>
              </a:lnSpc>
              <a:spcBef>
                <a:spcPts val="0"/>
              </a:spcBef>
              <a:spcAft>
                <a:spcPts val="0"/>
              </a:spcAft>
              <a:buNone/>
              <a:defRPr b="1" sz="3600">
                <a:solidFill>
                  <a:srgbClr val="212121"/>
                </a:solidFill>
              </a:defRPr>
            </a:lvl7pPr>
            <a:lvl8pPr lvl="7" algn="l">
              <a:lnSpc>
                <a:spcPct val="100000"/>
              </a:lnSpc>
              <a:spcBef>
                <a:spcPts val="0"/>
              </a:spcBef>
              <a:spcAft>
                <a:spcPts val="0"/>
              </a:spcAft>
              <a:buNone/>
              <a:defRPr b="1" sz="3600">
                <a:solidFill>
                  <a:srgbClr val="212121"/>
                </a:solidFill>
              </a:defRPr>
            </a:lvl8pPr>
            <a:lvl9pPr lvl="8" algn="l">
              <a:lnSpc>
                <a:spcPct val="100000"/>
              </a:lnSpc>
              <a:spcBef>
                <a:spcPts val="0"/>
              </a:spcBef>
              <a:spcAft>
                <a:spcPts val="0"/>
              </a:spcAft>
              <a:buNone/>
              <a:defRPr b="1" sz="3600">
                <a:solidFill>
                  <a:srgbClr val="212121"/>
                </a:solidFill>
              </a:defRPr>
            </a:lvl9pPr>
          </a:lstStyle>
          <a:p/>
        </p:txBody>
      </p:sp>
      <p:sp>
        <p:nvSpPr>
          <p:cNvPr id="148" name="Shape 148"/>
          <p:cNvSpPr txBox="1"/>
          <p:nvPr>
            <p:ph idx="1" type="body"/>
          </p:nvPr>
        </p:nvSpPr>
        <p:spPr>
          <a:xfrm>
            <a:off x="2894475" y="1938950"/>
            <a:ext cx="2762700" cy="2649000"/>
          </a:xfrm>
          <a:prstGeom prst="rect">
            <a:avLst/>
          </a:prstGeom>
          <a:noFill/>
        </p:spPr>
        <p:txBody>
          <a:bodyPr anchorCtr="0" anchor="t" bIns="91425" lIns="91425" spcFirstLastPara="1" rIns="91425" wrap="square" tIns="91425"/>
          <a:lstStyle>
            <a:lvl1pPr indent="-330200" lvl="0" marL="457200" algn="l">
              <a:lnSpc>
                <a:spcPct val="115000"/>
              </a:lnSpc>
              <a:spcBef>
                <a:spcPts val="0"/>
              </a:spcBef>
              <a:spcAft>
                <a:spcPts val="0"/>
              </a:spcAft>
              <a:buClr>
                <a:srgbClr val="616161"/>
              </a:buClr>
              <a:buSzPts val="1600"/>
              <a:buChar char="●"/>
              <a:defRPr sz="1600">
                <a:solidFill>
                  <a:srgbClr val="616161"/>
                </a:solidFill>
              </a:defRPr>
            </a:lvl1pPr>
            <a:lvl2pPr indent="-317500" lvl="1" marL="914400" algn="l">
              <a:lnSpc>
                <a:spcPct val="115000"/>
              </a:lnSpc>
              <a:spcBef>
                <a:spcPts val="1600"/>
              </a:spcBef>
              <a:spcAft>
                <a:spcPts val="0"/>
              </a:spcAft>
              <a:buClr>
                <a:srgbClr val="616161"/>
              </a:buClr>
              <a:buSzPts val="1400"/>
              <a:buChar char="○"/>
              <a:defRPr sz="1400">
                <a:solidFill>
                  <a:srgbClr val="616161"/>
                </a:solidFill>
              </a:defRPr>
            </a:lvl2pPr>
            <a:lvl3pPr indent="-317500" lvl="2" marL="1371600" algn="l">
              <a:lnSpc>
                <a:spcPct val="115000"/>
              </a:lnSpc>
              <a:spcBef>
                <a:spcPts val="1600"/>
              </a:spcBef>
              <a:spcAft>
                <a:spcPts val="0"/>
              </a:spcAft>
              <a:buClr>
                <a:srgbClr val="616161"/>
              </a:buClr>
              <a:buSzPts val="1400"/>
              <a:buChar char="■"/>
              <a:defRPr sz="1400">
                <a:solidFill>
                  <a:srgbClr val="616161"/>
                </a:solidFill>
              </a:defRPr>
            </a:lvl3pPr>
            <a:lvl4pPr indent="-317500" lvl="3" marL="1828800" algn="l">
              <a:lnSpc>
                <a:spcPct val="115000"/>
              </a:lnSpc>
              <a:spcBef>
                <a:spcPts val="1600"/>
              </a:spcBef>
              <a:spcAft>
                <a:spcPts val="0"/>
              </a:spcAft>
              <a:buClr>
                <a:srgbClr val="616161"/>
              </a:buClr>
              <a:buSzPts val="1400"/>
              <a:buChar char="●"/>
              <a:defRPr sz="1400">
                <a:solidFill>
                  <a:srgbClr val="616161"/>
                </a:solidFill>
              </a:defRPr>
            </a:lvl4pPr>
            <a:lvl5pPr indent="-317500" lvl="4" marL="2286000" algn="l">
              <a:lnSpc>
                <a:spcPct val="115000"/>
              </a:lnSpc>
              <a:spcBef>
                <a:spcPts val="1600"/>
              </a:spcBef>
              <a:spcAft>
                <a:spcPts val="0"/>
              </a:spcAft>
              <a:buClr>
                <a:srgbClr val="616161"/>
              </a:buClr>
              <a:buSzPts val="1400"/>
              <a:buChar char="○"/>
              <a:defRPr sz="1400">
                <a:solidFill>
                  <a:srgbClr val="616161"/>
                </a:solidFill>
              </a:defRPr>
            </a:lvl5pPr>
            <a:lvl6pPr indent="-317500" lvl="5" marL="2743200" algn="l">
              <a:lnSpc>
                <a:spcPct val="115000"/>
              </a:lnSpc>
              <a:spcBef>
                <a:spcPts val="1600"/>
              </a:spcBef>
              <a:spcAft>
                <a:spcPts val="0"/>
              </a:spcAft>
              <a:buClr>
                <a:srgbClr val="616161"/>
              </a:buClr>
              <a:buSzPts val="1400"/>
              <a:buChar char="■"/>
              <a:defRPr sz="1400">
                <a:solidFill>
                  <a:srgbClr val="616161"/>
                </a:solidFill>
              </a:defRPr>
            </a:lvl6pPr>
            <a:lvl7pPr indent="-317500" lvl="6" marL="3200400" algn="l">
              <a:lnSpc>
                <a:spcPct val="115000"/>
              </a:lnSpc>
              <a:spcBef>
                <a:spcPts val="1600"/>
              </a:spcBef>
              <a:spcAft>
                <a:spcPts val="0"/>
              </a:spcAft>
              <a:buClr>
                <a:srgbClr val="616161"/>
              </a:buClr>
              <a:buSzPts val="1400"/>
              <a:buChar char="●"/>
              <a:defRPr sz="1400">
                <a:solidFill>
                  <a:srgbClr val="616161"/>
                </a:solidFill>
              </a:defRPr>
            </a:lvl7pPr>
            <a:lvl8pPr indent="-317500" lvl="7" marL="3657600" algn="l">
              <a:lnSpc>
                <a:spcPct val="115000"/>
              </a:lnSpc>
              <a:spcBef>
                <a:spcPts val="1600"/>
              </a:spcBef>
              <a:spcAft>
                <a:spcPts val="0"/>
              </a:spcAft>
              <a:buClr>
                <a:srgbClr val="616161"/>
              </a:buClr>
              <a:buSzPts val="1400"/>
              <a:buChar char="○"/>
              <a:defRPr sz="1400">
                <a:solidFill>
                  <a:srgbClr val="616161"/>
                </a:solidFill>
              </a:defRPr>
            </a:lvl8pPr>
            <a:lvl9pPr indent="-317500" lvl="8" marL="4114800" algn="l">
              <a:lnSpc>
                <a:spcPct val="115000"/>
              </a:lnSpc>
              <a:spcBef>
                <a:spcPts val="1600"/>
              </a:spcBef>
              <a:spcAft>
                <a:spcPts val="1600"/>
              </a:spcAft>
              <a:buClr>
                <a:srgbClr val="616161"/>
              </a:buClr>
              <a:buSzPts val="1400"/>
              <a:buChar char="■"/>
              <a:defRPr sz="1400">
                <a:solidFill>
                  <a:srgbClr val="616161"/>
                </a:solidFill>
              </a:defRPr>
            </a:lvl9pPr>
          </a:lstStyle>
          <a:p/>
        </p:txBody>
      </p:sp>
      <p:sp>
        <p:nvSpPr>
          <p:cNvPr id="149" name="Shape 149"/>
          <p:cNvSpPr txBox="1"/>
          <p:nvPr>
            <p:ph idx="2" type="body"/>
          </p:nvPr>
        </p:nvSpPr>
        <p:spPr>
          <a:xfrm>
            <a:off x="5872575" y="1938950"/>
            <a:ext cx="2762700" cy="2649000"/>
          </a:xfrm>
          <a:prstGeom prst="rect">
            <a:avLst/>
          </a:prstGeom>
          <a:noFill/>
        </p:spPr>
        <p:txBody>
          <a:bodyPr anchorCtr="0" anchor="t" bIns="91425" lIns="91425" spcFirstLastPara="1" rIns="91425" wrap="square" tIns="91425"/>
          <a:lstStyle>
            <a:lvl1pPr indent="-330200" lvl="0" marL="457200" algn="l">
              <a:lnSpc>
                <a:spcPct val="115000"/>
              </a:lnSpc>
              <a:spcBef>
                <a:spcPts val="0"/>
              </a:spcBef>
              <a:spcAft>
                <a:spcPts val="0"/>
              </a:spcAft>
              <a:buClr>
                <a:srgbClr val="616161"/>
              </a:buClr>
              <a:buSzPts val="1600"/>
              <a:buChar char="●"/>
              <a:defRPr sz="1600">
                <a:solidFill>
                  <a:srgbClr val="616161"/>
                </a:solidFill>
              </a:defRPr>
            </a:lvl1pPr>
            <a:lvl2pPr indent="-317500" lvl="1" marL="914400" algn="l">
              <a:lnSpc>
                <a:spcPct val="115000"/>
              </a:lnSpc>
              <a:spcBef>
                <a:spcPts val="1600"/>
              </a:spcBef>
              <a:spcAft>
                <a:spcPts val="0"/>
              </a:spcAft>
              <a:buClr>
                <a:srgbClr val="616161"/>
              </a:buClr>
              <a:buSzPts val="1400"/>
              <a:buChar char="○"/>
              <a:defRPr sz="1400">
                <a:solidFill>
                  <a:srgbClr val="616161"/>
                </a:solidFill>
              </a:defRPr>
            </a:lvl2pPr>
            <a:lvl3pPr indent="-317500" lvl="2" marL="1371600" algn="l">
              <a:lnSpc>
                <a:spcPct val="115000"/>
              </a:lnSpc>
              <a:spcBef>
                <a:spcPts val="1600"/>
              </a:spcBef>
              <a:spcAft>
                <a:spcPts val="0"/>
              </a:spcAft>
              <a:buClr>
                <a:srgbClr val="616161"/>
              </a:buClr>
              <a:buSzPts val="1400"/>
              <a:buChar char="■"/>
              <a:defRPr sz="1400">
                <a:solidFill>
                  <a:srgbClr val="616161"/>
                </a:solidFill>
              </a:defRPr>
            </a:lvl3pPr>
            <a:lvl4pPr indent="-317500" lvl="3" marL="1828800" algn="l">
              <a:lnSpc>
                <a:spcPct val="115000"/>
              </a:lnSpc>
              <a:spcBef>
                <a:spcPts val="1600"/>
              </a:spcBef>
              <a:spcAft>
                <a:spcPts val="0"/>
              </a:spcAft>
              <a:buClr>
                <a:srgbClr val="616161"/>
              </a:buClr>
              <a:buSzPts val="1400"/>
              <a:buChar char="●"/>
              <a:defRPr sz="1400">
                <a:solidFill>
                  <a:srgbClr val="616161"/>
                </a:solidFill>
              </a:defRPr>
            </a:lvl4pPr>
            <a:lvl5pPr indent="-317500" lvl="4" marL="2286000" algn="l">
              <a:lnSpc>
                <a:spcPct val="115000"/>
              </a:lnSpc>
              <a:spcBef>
                <a:spcPts val="1600"/>
              </a:spcBef>
              <a:spcAft>
                <a:spcPts val="0"/>
              </a:spcAft>
              <a:buClr>
                <a:srgbClr val="616161"/>
              </a:buClr>
              <a:buSzPts val="1400"/>
              <a:buChar char="○"/>
              <a:defRPr sz="1400">
                <a:solidFill>
                  <a:srgbClr val="616161"/>
                </a:solidFill>
              </a:defRPr>
            </a:lvl5pPr>
            <a:lvl6pPr indent="-317500" lvl="5" marL="2743200" algn="l">
              <a:lnSpc>
                <a:spcPct val="115000"/>
              </a:lnSpc>
              <a:spcBef>
                <a:spcPts val="1600"/>
              </a:spcBef>
              <a:spcAft>
                <a:spcPts val="0"/>
              </a:spcAft>
              <a:buClr>
                <a:srgbClr val="616161"/>
              </a:buClr>
              <a:buSzPts val="1400"/>
              <a:buChar char="■"/>
              <a:defRPr sz="1400">
                <a:solidFill>
                  <a:srgbClr val="616161"/>
                </a:solidFill>
              </a:defRPr>
            </a:lvl6pPr>
            <a:lvl7pPr indent="-317500" lvl="6" marL="3200400" algn="l">
              <a:lnSpc>
                <a:spcPct val="115000"/>
              </a:lnSpc>
              <a:spcBef>
                <a:spcPts val="1600"/>
              </a:spcBef>
              <a:spcAft>
                <a:spcPts val="0"/>
              </a:spcAft>
              <a:buClr>
                <a:srgbClr val="616161"/>
              </a:buClr>
              <a:buSzPts val="1400"/>
              <a:buChar char="●"/>
              <a:defRPr sz="1400">
                <a:solidFill>
                  <a:srgbClr val="616161"/>
                </a:solidFill>
              </a:defRPr>
            </a:lvl7pPr>
            <a:lvl8pPr indent="-317500" lvl="7" marL="3657600" algn="l">
              <a:lnSpc>
                <a:spcPct val="115000"/>
              </a:lnSpc>
              <a:spcBef>
                <a:spcPts val="1600"/>
              </a:spcBef>
              <a:spcAft>
                <a:spcPts val="0"/>
              </a:spcAft>
              <a:buClr>
                <a:srgbClr val="616161"/>
              </a:buClr>
              <a:buSzPts val="1400"/>
              <a:buChar char="○"/>
              <a:defRPr sz="1400">
                <a:solidFill>
                  <a:srgbClr val="616161"/>
                </a:solidFill>
              </a:defRPr>
            </a:lvl8pPr>
            <a:lvl9pPr indent="-317500" lvl="8" marL="4114800" algn="l">
              <a:lnSpc>
                <a:spcPct val="115000"/>
              </a:lnSpc>
              <a:spcBef>
                <a:spcPts val="1600"/>
              </a:spcBef>
              <a:spcAft>
                <a:spcPts val="1600"/>
              </a:spcAft>
              <a:buClr>
                <a:srgbClr val="616161"/>
              </a:buClr>
              <a:buSzPts val="1400"/>
              <a:buChar char="■"/>
              <a:defRPr sz="1400">
                <a:solidFill>
                  <a:srgbClr val="616161"/>
                </a:solidFill>
              </a:defRPr>
            </a:lvl9pPr>
          </a:lstStyle>
          <a:p/>
        </p:txBody>
      </p:sp>
      <p:sp>
        <p:nvSpPr>
          <p:cNvPr id="150" name="Shape 150"/>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5">
  <p:cSld name="AUTOLAYOUT_9">
    <p:bg>
      <p:bgPr>
        <a:solidFill>
          <a:srgbClr val="FFFFFF"/>
        </a:solidFill>
      </p:bgPr>
    </p:bg>
    <p:spTree>
      <p:nvGrpSpPr>
        <p:cNvPr id="151" name="Shape 151"/>
        <p:cNvGrpSpPr/>
        <p:nvPr/>
      </p:nvGrpSpPr>
      <p:grpSpPr>
        <a:xfrm>
          <a:off x="0" y="0"/>
          <a:ext cx="0" cy="0"/>
          <a:chOff x="0" y="0"/>
          <a:chExt cx="0" cy="0"/>
        </a:xfrm>
      </p:grpSpPr>
      <p:sp>
        <p:nvSpPr>
          <p:cNvPr id="152" name="Shape 152"/>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3" name="Shape 153"/>
          <p:cNvSpPr/>
          <p:nvPr/>
        </p:nvSpPr>
        <p:spPr>
          <a:xfrm>
            <a:off x="3047975" y="2571750"/>
            <a:ext cx="3048000" cy="2571600"/>
          </a:xfrm>
          <a:prstGeom prst="rect">
            <a:avLst/>
          </a:prstGeom>
          <a:solidFill>
            <a:srgbClr val="F3F3F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4" name="Shape 154"/>
          <p:cNvSpPr/>
          <p:nvPr/>
        </p:nvSpPr>
        <p:spPr>
          <a:xfrm>
            <a:off x="-25" y="0"/>
            <a:ext cx="3048000" cy="5143500"/>
          </a:xfrm>
          <a:prstGeom prst="rect">
            <a:avLst/>
          </a:prstGeom>
          <a:solidFill>
            <a:srgbClr val="E06055"/>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5" name="Shape 155"/>
          <p:cNvSpPr/>
          <p:nvPr/>
        </p:nvSpPr>
        <p:spPr>
          <a:xfrm>
            <a:off x="6095975" y="0"/>
            <a:ext cx="3048000" cy="2571600"/>
          </a:xfrm>
          <a:prstGeom prst="rect">
            <a:avLst/>
          </a:prstGeom>
          <a:solidFill>
            <a:srgbClr val="F3F3F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6" name="Shape 156"/>
          <p:cNvSpPr txBox="1"/>
          <p:nvPr>
            <p:ph type="title"/>
          </p:nvPr>
        </p:nvSpPr>
        <p:spPr>
          <a:xfrm>
            <a:off x="326350" y="283350"/>
            <a:ext cx="2395200" cy="4576800"/>
          </a:xfrm>
          <a:prstGeom prst="rect">
            <a:avLst/>
          </a:prstGeom>
          <a:noFill/>
        </p:spPr>
        <p:txBody>
          <a:bodyPr anchorCtr="0" anchor="ctr" bIns="91425" lIns="91425" spcFirstLastPara="1" rIns="91425" wrap="square" tIns="91425"/>
          <a:lstStyle>
            <a:lvl1pPr lvl="0" algn="ctr">
              <a:lnSpc>
                <a:spcPct val="100000"/>
              </a:lnSpc>
              <a:spcBef>
                <a:spcPts val="0"/>
              </a:spcBef>
              <a:spcAft>
                <a:spcPts val="0"/>
              </a:spcAft>
              <a:buNone/>
              <a:defRPr b="1" sz="2400">
                <a:solidFill>
                  <a:srgbClr val="FFFFFF"/>
                </a:solidFill>
              </a:defRPr>
            </a:lvl1pPr>
            <a:lvl2pPr lvl="1" algn="ctr">
              <a:lnSpc>
                <a:spcPct val="100000"/>
              </a:lnSpc>
              <a:spcBef>
                <a:spcPts val="0"/>
              </a:spcBef>
              <a:spcAft>
                <a:spcPts val="0"/>
              </a:spcAft>
              <a:buNone/>
              <a:defRPr b="1" sz="2400">
                <a:solidFill>
                  <a:srgbClr val="FFFFFF"/>
                </a:solidFill>
              </a:defRPr>
            </a:lvl2pPr>
            <a:lvl3pPr lvl="2" algn="ctr">
              <a:lnSpc>
                <a:spcPct val="100000"/>
              </a:lnSpc>
              <a:spcBef>
                <a:spcPts val="0"/>
              </a:spcBef>
              <a:spcAft>
                <a:spcPts val="0"/>
              </a:spcAft>
              <a:buNone/>
              <a:defRPr b="1" sz="2400">
                <a:solidFill>
                  <a:srgbClr val="FFFFFF"/>
                </a:solidFill>
              </a:defRPr>
            </a:lvl3pPr>
            <a:lvl4pPr lvl="3" algn="ctr">
              <a:lnSpc>
                <a:spcPct val="100000"/>
              </a:lnSpc>
              <a:spcBef>
                <a:spcPts val="0"/>
              </a:spcBef>
              <a:spcAft>
                <a:spcPts val="0"/>
              </a:spcAft>
              <a:buNone/>
              <a:defRPr b="1" sz="2400">
                <a:solidFill>
                  <a:srgbClr val="FFFFFF"/>
                </a:solidFill>
              </a:defRPr>
            </a:lvl4pPr>
            <a:lvl5pPr lvl="4" algn="ctr">
              <a:lnSpc>
                <a:spcPct val="100000"/>
              </a:lnSpc>
              <a:spcBef>
                <a:spcPts val="0"/>
              </a:spcBef>
              <a:spcAft>
                <a:spcPts val="0"/>
              </a:spcAft>
              <a:buNone/>
              <a:defRPr b="1" sz="2400">
                <a:solidFill>
                  <a:srgbClr val="FFFFFF"/>
                </a:solidFill>
              </a:defRPr>
            </a:lvl5pPr>
            <a:lvl6pPr lvl="5" algn="ctr">
              <a:lnSpc>
                <a:spcPct val="100000"/>
              </a:lnSpc>
              <a:spcBef>
                <a:spcPts val="0"/>
              </a:spcBef>
              <a:spcAft>
                <a:spcPts val="0"/>
              </a:spcAft>
              <a:buNone/>
              <a:defRPr b="1" sz="2400">
                <a:solidFill>
                  <a:srgbClr val="FFFFFF"/>
                </a:solidFill>
              </a:defRPr>
            </a:lvl6pPr>
            <a:lvl7pPr lvl="6" algn="ctr">
              <a:lnSpc>
                <a:spcPct val="100000"/>
              </a:lnSpc>
              <a:spcBef>
                <a:spcPts val="0"/>
              </a:spcBef>
              <a:spcAft>
                <a:spcPts val="0"/>
              </a:spcAft>
              <a:buNone/>
              <a:defRPr b="1" sz="2400">
                <a:solidFill>
                  <a:srgbClr val="FFFFFF"/>
                </a:solidFill>
              </a:defRPr>
            </a:lvl7pPr>
            <a:lvl8pPr lvl="7" algn="ctr">
              <a:lnSpc>
                <a:spcPct val="100000"/>
              </a:lnSpc>
              <a:spcBef>
                <a:spcPts val="0"/>
              </a:spcBef>
              <a:spcAft>
                <a:spcPts val="0"/>
              </a:spcAft>
              <a:buNone/>
              <a:defRPr b="1" sz="2400">
                <a:solidFill>
                  <a:srgbClr val="FFFFFF"/>
                </a:solidFill>
              </a:defRPr>
            </a:lvl8pPr>
            <a:lvl9pPr lvl="8" algn="ctr">
              <a:lnSpc>
                <a:spcPct val="100000"/>
              </a:lnSpc>
              <a:spcBef>
                <a:spcPts val="0"/>
              </a:spcBef>
              <a:spcAft>
                <a:spcPts val="0"/>
              </a:spcAft>
              <a:buNone/>
              <a:defRPr b="1" sz="2400">
                <a:solidFill>
                  <a:srgbClr val="FFFFFF"/>
                </a:solidFill>
              </a:defRPr>
            </a:lvl9pPr>
          </a:lstStyle>
          <a:p/>
        </p:txBody>
      </p:sp>
      <p:sp>
        <p:nvSpPr>
          <p:cNvPr id="157" name="Shape 157"/>
          <p:cNvSpPr txBox="1"/>
          <p:nvPr>
            <p:ph idx="1" type="body"/>
          </p:nvPr>
        </p:nvSpPr>
        <p:spPr>
          <a:xfrm>
            <a:off x="3374375" y="283350"/>
            <a:ext cx="2395200" cy="1702500"/>
          </a:xfrm>
          <a:prstGeom prst="rect">
            <a:avLst/>
          </a:prstGeom>
          <a:noFill/>
        </p:spPr>
        <p:txBody>
          <a:bodyPr anchorCtr="0" anchor="t" bIns="91425" lIns="91425" spcFirstLastPara="1" rIns="91425" wrap="square" tIns="91425"/>
          <a:lstStyle>
            <a:lvl1pPr indent="-304800" lvl="0" marL="457200" algn="l">
              <a:lnSpc>
                <a:spcPct val="115000"/>
              </a:lnSpc>
              <a:spcBef>
                <a:spcPts val="0"/>
              </a:spcBef>
              <a:spcAft>
                <a:spcPts val="0"/>
              </a:spcAft>
              <a:buClr>
                <a:srgbClr val="434343"/>
              </a:buClr>
              <a:buSzPts val="1200"/>
              <a:buChar char="●"/>
              <a:defRPr sz="1200">
                <a:solidFill>
                  <a:srgbClr val="434343"/>
                </a:solidFill>
              </a:defRPr>
            </a:lvl1pPr>
            <a:lvl2pPr indent="-304800" lvl="1" marL="914400" algn="l">
              <a:lnSpc>
                <a:spcPct val="115000"/>
              </a:lnSpc>
              <a:spcBef>
                <a:spcPts val="1600"/>
              </a:spcBef>
              <a:spcAft>
                <a:spcPts val="0"/>
              </a:spcAft>
              <a:buClr>
                <a:srgbClr val="434343"/>
              </a:buClr>
              <a:buSzPts val="1200"/>
              <a:buChar char="○"/>
              <a:defRPr sz="1200">
                <a:solidFill>
                  <a:srgbClr val="434343"/>
                </a:solidFill>
              </a:defRPr>
            </a:lvl2pPr>
            <a:lvl3pPr indent="-304800" lvl="2" marL="1371600" algn="l">
              <a:lnSpc>
                <a:spcPct val="115000"/>
              </a:lnSpc>
              <a:spcBef>
                <a:spcPts val="1600"/>
              </a:spcBef>
              <a:spcAft>
                <a:spcPts val="0"/>
              </a:spcAft>
              <a:buClr>
                <a:srgbClr val="434343"/>
              </a:buClr>
              <a:buSzPts val="1200"/>
              <a:buChar char="■"/>
              <a:defRPr sz="1200">
                <a:solidFill>
                  <a:srgbClr val="434343"/>
                </a:solidFill>
              </a:defRPr>
            </a:lvl3pPr>
            <a:lvl4pPr indent="-304800" lvl="3" marL="1828800" algn="l">
              <a:lnSpc>
                <a:spcPct val="115000"/>
              </a:lnSpc>
              <a:spcBef>
                <a:spcPts val="1600"/>
              </a:spcBef>
              <a:spcAft>
                <a:spcPts val="0"/>
              </a:spcAft>
              <a:buClr>
                <a:srgbClr val="434343"/>
              </a:buClr>
              <a:buSzPts val="1200"/>
              <a:buChar char="●"/>
              <a:defRPr sz="1200">
                <a:solidFill>
                  <a:srgbClr val="434343"/>
                </a:solidFill>
              </a:defRPr>
            </a:lvl4pPr>
            <a:lvl5pPr indent="-304800" lvl="4" marL="2286000" algn="l">
              <a:lnSpc>
                <a:spcPct val="115000"/>
              </a:lnSpc>
              <a:spcBef>
                <a:spcPts val="1600"/>
              </a:spcBef>
              <a:spcAft>
                <a:spcPts val="0"/>
              </a:spcAft>
              <a:buClr>
                <a:srgbClr val="434343"/>
              </a:buClr>
              <a:buSzPts val="1200"/>
              <a:buChar char="○"/>
              <a:defRPr sz="1200">
                <a:solidFill>
                  <a:srgbClr val="434343"/>
                </a:solidFill>
              </a:defRPr>
            </a:lvl5pPr>
            <a:lvl6pPr indent="-304800" lvl="5" marL="2743200" algn="l">
              <a:lnSpc>
                <a:spcPct val="115000"/>
              </a:lnSpc>
              <a:spcBef>
                <a:spcPts val="1600"/>
              </a:spcBef>
              <a:spcAft>
                <a:spcPts val="0"/>
              </a:spcAft>
              <a:buClr>
                <a:srgbClr val="434343"/>
              </a:buClr>
              <a:buSzPts val="1200"/>
              <a:buChar char="■"/>
              <a:defRPr sz="1200">
                <a:solidFill>
                  <a:srgbClr val="434343"/>
                </a:solidFill>
              </a:defRPr>
            </a:lvl6pPr>
            <a:lvl7pPr indent="-304800" lvl="6" marL="3200400" algn="l">
              <a:lnSpc>
                <a:spcPct val="115000"/>
              </a:lnSpc>
              <a:spcBef>
                <a:spcPts val="1600"/>
              </a:spcBef>
              <a:spcAft>
                <a:spcPts val="0"/>
              </a:spcAft>
              <a:buClr>
                <a:srgbClr val="434343"/>
              </a:buClr>
              <a:buSzPts val="1200"/>
              <a:buChar char="●"/>
              <a:defRPr sz="1200">
                <a:solidFill>
                  <a:srgbClr val="434343"/>
                </a:solidFill>
              </a:defRPr>
            </a:lvl7pPr>
            <a:lvl8pPr indent="-304800" lvl="7" marL="3657600" algn="l">
              <a:lnSpc>
                <a:spcPct val="115000"/>
              </a:lnSpc>
              <a:spcBef>
                <a:spcPts val="1600"/>
              </a:spcBef>
              <a:spcAft>
                <a:spcPts val="0"/>
              </a:spcAft>
              <a:buClr>
                <a:srgbClr val="434343"/>
              </a:buClr>
              <a:buSzPts val="1200"/>
              <a:buChar char="○"/>
              <a:defRPr sz="1200">
                <a:solidFill>
                  <a:srgbClr val="434343"/>
                </a:solidFill>
              </a:defRPr>
            </a:lvl8pPr>
            <a:lvl9pPr indent="-304800" lvl="8" marL="4114800" algn="l">
              <a:lnSpc>
                <a:spcPct val="115000"/>
              </a:lnSpc>
              <a:spcBef>
                <a:spcPts val="1600"/>
              </a:spcBef>
              <a:spcAft>
                <a:spcPts val="1600"/>
              </a:spcAft>
              <a:buClr>
                <a:srgbClr val="434343"/>
              </a:buClr>
              <a:buSzPts val="1200"/>
              <a:buChar char="■"/>
              <a:defRPr sz="1200">
                <a:solidFill>
                  <a:srgbClr val="434343"/>
                </a:solidFill>
              </a:defRPr>
            </a:lvl9pPr>
          </a:lstStyle>
          <a:p/>
        </p:txBody>
      </p:sp>
      <p:sp>
        <p:nvSpPr>
          <p:cNvPr id="158" name="Shape 158"/>
          <p:cNvSpPr txBox="1"/>
          <p:nvPr>
            <p:ph idx="2" type="body"/>
          </p:nvPr>
        </p:nvSpPr>
        <p:spPr>
          <a:xfrm>
            <a:off x="6412675" y="283350"/>
            <a:ext cx="2395200" cy="1702500"/>
          </a:xfrm>
          <a:prstGeom prst="rect">
            <a:avLst/>
          </a:prstGeom>
          <a:noFill/>
        </p:spPr>
        <p:txBody>
          <a:bodyPr anchorCtr="0" anchor="t" bIns="91425" lIns="91425" spcFirstLastPara="1" rIns="91425" wrap="square" tIns="91425"/>
          <a:lstStyle>
            <a:lvl1pPr indent="-304800" lvl="0" marL="457200" algn="l">
              <a:lnSpc>
                <a:spcPct val="115000"/>
              </a:lnSpc>
              <a:spcBef>
                <a:spcPts val="0"/>
              </a:spcBef>
              <a:spcAft>
                <a:spcPts val="0"/>
              </a:spcAft>
              <a:buClr>
                <a:srgbClr val="434343"/>
              </a:buClr>
              <a:buSzPts val="1200"/>
              <a:buChar char="●"/>
              <a:defRPr sz="1200">
                <a:solidFill>
                  <a:srgbClr val="434343"/>
                </a:solidFill>
              </a:defRPr>
            </a:lvl1pPr>
            <a:lvl2pPr indent="-304800" lvl="1" marL="914400" algn="l">
              <a:lnSpc>
                <a:spcPct val="115000"/>
              </a:lnSpc>
              <a:spcBef>
                <a:spcPts val="1600"/>
              </a:spcBef>
              <a:spcAft>
                <a:spcPts val="0"/>
              </a:spcAft>
              <a:buClr>
                <a:srgbClr val="434343"/>
              </a:buClr>
              <a:buSzPts val="1200"/>
              <a:buChar char="○"/>
              <a:defRPr sz="1200">
                <a:solidFill>
                  <a:srgbClr val="434343"/>
                </a:solidFill>
              </a:defRPr>
            </a:lvl2pPr>
            <a:lvl3pPr indent="-304800" lvl="2" marL="1371600" algn="l">
              <a:lnSpc>
                <a:spcPct val="115000"/>
              </a:lnSpc>
              <a:spcBef>
                <a:spcPts val="1600"/>
              </a:spcBef>
              <a:spcAft>
                <a:spcPts val="0"/>
              </a:spcAft>
              <a:buClr>
                <a:srgbClr val="434343"/>
              </a:buClr>
              <a:buSzPts val="1200"/>
              <a:buChar char="■"/>
              <a:defRPr sz="1200">
                <a:solidFill>
                  <a:srgbClr val="434343"/>
                </a:solidFill>
              </a:defRPr>
            </a:lvl3pPr>
            <a:lvl4pPr indent="-304800" lvl="3" marL="1828800" algn="l">
              <a:lnSpc>
                <a:spcPct val="115000"/>
              </a:lnSpc>
              <a:spcBef>
                <a:spcPts val="1600"/>
              </a:spcBef>
              <a:spcAft>
                <a:spcPts val="0"/>
              </a:spcAft>
              <a:buClr>
                <a:srgbClr val="434343"/>
              </a:buClr>
              <a:buSzPts val="1200"/>
              <a:buChar char="●"/>
              <a:defRPr sz="1200">
                <a:solidFill>
                  <a:srgbClr val="434343"/>
                </a:solidFill>
              </a:defRPr>
            </a:lvl4pPr>
            <a:lvl5pPr indent="-304800" lvl="4" marL="2286000" algn="l">
              <a:lnSpc>
                <a:spcPct val="115000"/>
              </a:lnSpc>
              <a:spcBef>
                <a:spcPts val="1600"/>
              </a:spcBef>
              <a:spcAft>
                <a:spcPts val="0"/>
              </a:spcAft>
              <a:buClr>
                <a:srgbClr val="434343"/>
              </a:buClr>
              <a:buSzPts val="1200"/>
              <a:buChar char="○"/>
              <a:defRPr sz="1200">
                <a:solidFill>
                  <a:srgbClr val="434343"/>
                </a:solidFill>
              </a:defRPr>
            </a:lvl5pPr>
            <a:lvl6pPr indent="-304800" lvl="5" marL="2743200" algn="l">
              <a:lnSpc>
                <a:spcPct val="115000"/>
              </a:lnSpc>
              <a:spcBef>
                <a:spcPts val="1600"/>
              </a:spcBef>
              <a:spcAft>
                <a:spcPts val="0"/>
              </a:spcAft>
              <a:buClr>
                <a:srgbClr val="434343"/>
              </a:buClr>
              <a:buSzPts val="1200"/>
              <a:buChar char="■"/>
              <a:defRPr sz="1200">
                <a:solidFill>
                  <a:srgbClr val="434343"/>
                </a:solidFill>
              </a:defRPr>
            </a:lvl6pPr>
            <a:lvl7pPr indent="-304800" lvl="6" marL="3200400" algn="l">
              <a:lnSpc>
                <a:spcPct val="115000"/>
              </a:lnSpc>
              <a:spcBef>
                <a:spcPts val="1600"/>
              </a:spcBef>
              <a:spcAft>
                <a:spcPts val="0"/>
              </a:spcAft>
              <a:buClr>
                <a:srgbClr val="434343"/>
              </a:buClr>
              <a:buSzPts val="1200"/>
              <a:buChar char="●"/>
              <a:defRPr sz="1200">
                <a:solidFill>
                  <a:srgbClr val="434343"/>
                </a:solidFill>
              </a:defRPr>
            </a:lvl7pPr>
            <a:lvl8pPr indent="-304800" lvl="7" marL="3657600" algn="l">
              <a:lnSpc>
                <a:spcPct val="115000"/>
              </a:lnSpc>
              <a:spcBef>
                <a:spcPts val="1600"/>
              </a:spcBef>
              <a:spcAft>
                <a:spcPts val="0"/>
              </a:spcAft>
              <a:buClr>
                <a:srgbClr val="434343"/>
              </a:buClr>
              <a:buSzPts val="1200"/>
              <a:buChar char="○"/>
              <a:defRPr sz="1200">
                <a:solidFill>
                  <a:srgbClr val="434343"/>
                </a:solidFill>
              </a:defRPr>
            </a:lvl8pPr>
            <a:lvl9pPr indent="-304800" lvl="8" marL="4114800" algn="l">
              <a:lnSpc>
                <a:spcPct val="115000"/>
              </a:lnSpc>
              <a:spcBef>
                <a:spcPts val="1600"/>
              </a:spcBef>
              <a:spcAft>
                <a:spcPts val="1600"/>
              </a:spcAft>
              <a:buClr>
                <a:srgbClr val="434343"/>
              </a:buClr>
              <a:buSzPts val="1200"/>
              <a:buChar char="■"/>
              <a:defRPr sz="1200">
                <a:solidFill>
                  <a:srgbClr val="434343"/>
                </a:solidFill>
              </a:defRPr>
            </a:lvl9pPr>
          </a:lstStyle>
          <a:p/>
        </p:txBody>
      </p:sp>
      <p:sp>
        <p:nvSpPr>
          <p:cNvPr id="159" name="Shape 159"/>
          <p:cNvSpPr txBox="1"/>
          <p:nvPr>
            <p:ph idx="3" type="body"/>
          </p:nvPr>
        </p:nvSpPr>
        <p:spPr>
          <a:xfrm>
            <a:off x="3374375" y="2855100"/>
            <a:ext cx="2395200" cy="1702500"/>
          </a:xfrm>
          <a:prstGeom prst="rect">
            <a:avLst/>
          </a:prstGeom>
          <a:noFill/>
        </p:spPr>
        <p:txBody>
          <a:bodyPr anchorCtr="0" anchor="t" bIns="91425" lIns="91425" spcFirstLastPara="1" rIns="91425" wrap="square" tIns="91425"/>
          <a:lstStyle>
            <a:lvl1pPr indent="-304800" lvl="0" marL="457200" algn="l">
              <a:lnSpc>
                <a:spcPct val="115000"/>
              </a:lnSpc>
              <a:spcBef>
                <a:spcPts val="0"/>
              </a:spcBef>
              <a:spcAft>
                <a:spcPts val="0"/>
              </a:spcAft>
              <a:buClr>
                <a:srgbClr val="434343"/>
              </a:buClr>
              <a:buSzPts val="1200"/>
              <a:buChar char="●"/>
              <a:defRPr sz="1200">
                <a:solidFill>
                  <a:srgbClr val="434343"/>
                </a:solidFill>
              </a:defRPr>
            </a:lvl1pPr>
            <a:lvl2pPr indent="-304800" lvl="1" marL="914400" algn="l">
              <a:lnSpc>
                <a:spcPct val="115000"/>
              </a:lnSpc>
              <a:spcBef>
                <a:spcPts val="1600"/>
              </a:spcBef>
              <a:spcAft>
                <a:spcPts val="0"/>
              </a:spcAft>
              <a:buClr>
                <a:srgbClr val="434343"/>
              </a:buClr>
              <a:buSzPts val="1200"/>
              <a:buChar char="○"/>
              <a:defRPr sz="1200">
                <a:solidFill>
                  <a:srgbClr val="434343"/>
                </a:solidFill>
              </a:defRPr>
            </a:lvl2pPr>
            <a:lvl3pPr indent="-304800" lvl="2" marL="1371600" algn="l">
              <a:lnSpc>
                <a:spcPct val="115000"/>
              </a:lnSpc>
              <a:spcBef>
                <a:spcPts val="1600"/>
              </a:spcBef>
              <a:spcAft>
                <a:spcPts val="0"/>
              </a:spcAft>
              <a:buClr>
                <a:srgbClr val="434343"/>
              </a:buClr>
              <a:buSzPts val="1200"/>
              <a:buChar char="■"/>
              <a:defRPr sz="1200">
                <a:solidFill>
                  <a:srgbClr val="434343"/>
                </a:solidFill>
              </a:defRPr>
            </a:lvl3pPr>
            <a:lvl4pPr indent="-304800" lvl="3" marL="1828800" algn="l">
              <a:lnSpc>
                <a:spcPct val="115000"/>
              </a:lnSpc>
              <a:spcBef>
                <a:spcPts val="1600"/>
              </a:spcBef>
              <a:spcAft>
                <a:spcPts val="0"/>
              </a:spcAft>
              <a:buClr>
                <a:srgbClr val="434343"/>
              </a:buClr>
              <a:buSzPts val="1200"/>
              <a:buChar char="●"/>
              <a:defRPr sz="1200">
                <a:solidFill>
                  <a:srgbClr val="434343"/>
                </a:solidFill>
              </a:defRPr>
            </a:lvl4pPr>
            <a:lvl5pPr indent="-304800" lvl="4" marL="2286000" algn="l">
              <a:lnSpc>
                <a:spcPct val="115000"/>
              </a:lnSpc>
              <a:spcBef>
                <a:spcPts val="1600"/>
              </a:spcBef>
              <a:spcAft>
                <a:spcPts val="0"/>
              </a:spcAft>
              <a:buClr>
                <a:srgbClr val="434343"/>
              </a:buClr>
              <a:buSzPts val="1200"/>
              <a:buChar char="○"/>
              <a:defRPr sz="1200">
                <a:solidFill>
                  <a:srgbClr val="434343"/>
                </a:solidFill>
              </a:defRPr>
            </a:lvl5pPr>
            <a:lvl6pPr indent="-304800" lvl="5" marL="2743200" algn="l">
              <a:lnSpc>
                <a:spcPct val="115000"/>
              </a:lnSpc>
              <a:spcBef>
                <a:spcPts val="1600"/>
              </a:spcBef>
              <a:spcAft>
                <a:spcPts val="0"/>
              </a:spcAft>
              <a:buClr>
                <a:srgbClr val="434343"/>
              </a:buClr>
              <a:buSzPts val="1200"/>
              <a:buChar char="■"/>
              <a:defRPr sz="1200">
                <a:solidFill>
                  <a:srgbClr val="434343"/>
                </a:solidFill>
              </a:defRPr>
            </a:lvl6pPr>
            <a:lvl7pPr indent="-304800" lvl="6" marL="3200400" algn="l">
              <a:lnSpc>
                <a:spcPct val="115000"/>
              </a:lnSpc>
              <a:spcBef>
                <a:spcPts val="1600"/>
              </a:spcBef>
              <a:spcAft>
                <a:spcPts val="0"/>
              </a:spcAft>
              <a:buClr>
                <a:srgbClr val="434343"/>
              </a:buClr>
              <a:buSzPts val="1200"/>
              <a:buChar char="●"/>
              <a:defRPr sz="1200">
                <a:solidFill>
                  <a:srgbClr val="434343"/>
                </a:solidFill>
              </a:defRPr>
            </a:lvl7pPr>
            <a:lvl8pPr indent="-304800" lvl="7" marL="3657600" algn="l">
              <a:lnSpc>
                <a:spcPct val="115000"/>
              </a:lnSpc>
              <a:spcBef>
                <a:spcPts val="1600"/>
              </a:spcBef>
              <a:spcAft>
                <a:spcPts val="0"/>
              </a:spcAft>
              <a:buClr>
                <a:srgbClr val="434343"/>
              </a:buClr>
              <a:buSzPts val="1200"/>
              <a:buChar char="○"/>
              <a:defRPr sz="1200">
                <a:solidFill>
                  <a:srgbClr val="434343"/>
                </a:solidFill>
              </a:defRPr>
            </a:lvl8pPr>
            <a:lvl9pPr indent="-304800" lvl="8" marL="4114800" algn="l">
              <a:lnSpc>
                <a:spcPct val="115000"/>
              </a:lnSpc>
              <a:spcBef>
                <a:spcPts val="1600"/>
              </a:spcBef>
              <a:spcAft>
                <a:spcPts val="1600"/>
              </a:spcAft>
              <a:buClr>
                <a:srgbClr val="434343"/>
              </a:buClr>
              <a:buSzPts val="1200"/>
              <a:buChar char="■"/>
              <a:defRPr sz="1200">
                <a:solidFill>
                  <a:srgbClr val="434343"/>
                </a:solidFill>
              </a:defRPr>
            </a:lvl9pPr>
          </a:lstStyle>
          <a:p/>
        </p:txBody>
      </p:sp>
      <p:sp>
        <p:nvSpPr>
          <p:cNvPr id="160" name="Shape 160"/>
          <p:cNvSpPr txBox="1"/>
          <p:nvPr>
            <p:ph idx="4" type="body"/>
          </p:nvPr>
        </p:nvSpPr>
        <p:spPr>
          <a:xfrm>
            <a:off x="6408400" y="2855100"/>
            <a:ext cx="2395200" cy="1702500"/>
          </a:xfrm>
          <a:prstGeom prst="rect">
            <a:avLst/>
          </a:prstGeom>
          <a:noFill/>
        </p:spPr>
        <p:txBody>
          <a:bodyPr anchorCtr="0" anchor="t" bIns="91425" lIns="91425" spcFirstLastPara="1" rIns="91425" wrap="square" tIns="91425"/>
          <a:lstStyle>
            <a:lvl1pPr indent="-304800" lvl="0" marL="457200" algn="l">
              <a:lnSpc>
                <a:spcPct val="115000"/>
              </a:lnSpc>
              <a:spcBef>
                <a:spcPts val="0"/>
              </a:spcBef>
              <a:spcAft>
                <a:spcPts val="0"/>
              </a:spcAft>
              <a:buClr>
                <a:srgbClr val="434343"/>
              </a:buClr>
              <a:buSzPts val="1200"/>
              <a:buChar char="●"/>
              <a:defRPr sz="1200">
                <a:solidFill>
                  <a:srgbClr val="434343"/>
                </a:solidFill>
              </a:defRPr>
            </a:lvl1pPr>
            <a:lvl2pPr indent="-304800" lvl="1" marL="914400" algn="l">
              <a:lnSpc>
                <a:spcPct val="115000"/>
              </a:lnSpc>
              <a:spcBef>
                <a:spcPts val="1600"/>
              </a:spcBef>
              <a:spcAft>
                <a:spcPts val="0"/>
              </a:spcAft>
              <a:buClr>
                <a:srgbClr val="434343"/>
              </a:buClr>
              <a:buSzPts val="1200"/>
              <a:buChar char="○"/>
              <a:defRPr sz="1200">
                <a:solidFill>
                  <a:srgbClr val="434343"/>
                </a:solidFill>
              </a:defRPr>
            </a:lvl2pPr>
            <a:lvl3pPr indent="-304800" lvl="2" marL="1371600" algn="l">
              <a:lnSpc>
                <a:spcPct val="115000"/>
              </a:lnSpc>
              <a:spcBef>
                <a:spcPts val="1600"/>
              </a:spcBef>
              <a:spcAft>
                <a:spcPts val="0"/>
              </a:spcAft>
              <a:buClr>
                <a:srgbClr val="434343"/>
              </a:buClr>
              <a:buSzPts val="1200"/>
              <a:buChar char="■"/>
              <a:defRPr sz="1200">
                <a:solidFill>
                  <a:srgbClr val="434343"/>
                </a:solidFill>
              </a:defRPr>
            </a:lvl3pPr>
            <a:lvl4pPr indent="-304800" lvl="3" marL="1828800" algn="l">
              <a:lnSpc>
                <a:spcPct val="115000"/>
              </a:lnSpc>
              <a:spcBef>
                <a:spcPts val="1600"/>
              </a:spcBef>
              <a:spcAft>
                <a:spcPts val="0"/>
              </a:spcAft>
              <a:buClr>
                <a:srgbClr val="434343"/>
              </a:buClr>
              <a:buSzPts val="1200"/>
              <a:buChar char="●"/>
              <a:defRPr sz="1200">
                <a:solidFill>
                  <a:srgbClr val="434343"/>
                </a:solidFill>
              </a:defRPr>
            </a:lvl4pPr>
            <a:lvl5pPr indent="-304800" lvl="4" marL="2286000" algn="l">
              <a:lnSpc>
                <a:spcPct val="115000"/>
              </a:lnSpc>
              <a:spcBef>
                <a:spcPts val="1600"/>
              </a:spcBef>
              <a:spcAft>
                <a:spcPts val="0"/>
              </a:spcAft>
              <a:buClr>
                <a:srgbClr val="434343"/>
              </a:buClr>
              <a:buSzPts val="1200"/>
              <a:buChar char="○"/>
              <a:defRPr sz="1200">
                <a:solidFill>
                  <a:srgbClr val="434343"/>
                </a:solidFill>
              </a:defRPr>
            </a:lvl5pPr>
            <a:lvl6pPr indent="-304800" lvl="5" marL="2743200" algn="l">
              <a:lnSpc>
                <a:spcPct val="115000"/>
              </a:lnSpc>
              <a:spcBef>
                <a:spcPts val="1600"/>
              </a:spcBef>
              <a:spcAft>
                <a:spcPts val="0"/>
              </a:spcAft>
              <a:buClr>
                <a:srgbClr val="434343"/>
              </a:buClr>
              <a:buSzPts val="1200"/>
              <a:buChar char="■"/>
              <a:defRPr sz="1200">
                <a:solidFill>
                  <a:srgbClr val="434343"/>
                </a:solidFill>
              </a:defRPr>
            </a:lvl6pPr>
            <a:lvl7pPr indent="-304800" lvl="6" marL="3200400" algn="l">
              <a:lnSpc>
                <a:spcPct val="115000"/>
              </a:lnSpc>
              <a:spcBef>
                <a:spcPts val="1600"/>
              </a:spcBef>
              <a:spcAft>
                <a:spcPts val="0"/>
              </a:spcAft>
              <a:buClr>
                <a:srgbClr val="434343"/>
              </a:buClr>
              <a:buSzPts val="1200"/>
              <a:buChar char="●"/>
              <a:defRPr sz="1200">
                <a:solidFill>
                  <a:srgbClr val="434343"/>
                </a:solidFill>
              </a:defRPr>
            </a:lvl7pPr>
            <a:lvl8pPr indent="-304800" lvl="7" marL="3657600" algn="l">
              <a:lnSpc>
                <a:spcPct val="115000"/>
              </a:lnSpc>
              <a:spcBef>
                <a:spcPts val="1600"/>
              </a:spcBef>
              <a:spcAft>
                <a:spcPts val="0"/>
              </a:spcAft>
              <a:buClr>
                <a:srgbClr val="434343"/>
              </a:buClr>
              <a:buSzPts val="1200"/>
              <a:buChar char="○"/>
              <a:defRPr sz="1200">
                <a:solidFill>
                  <a:srgbClr val="434343"/>
                </a:solidFill>
              </a:defRPr>
            </a:lvl8pPr>
            <a:lvl9pPr indent="-304800" lvl="8" marL="4114800" algn="l">
              <a:lnSpc>
                <a:spcPct val="115000"/>
              </a:lnSpc>
              <a:spcBef>
                <a:spcPts val="1600"/>
              </a:spcBef>
              <a:spcAft>
                <a:spcPts val="1600"/>
              </a:spcAft>
              <a:buClr>
                <a:srgbClr val="434343"/>
              </a:buClr>
              <a:buSzPts val="1200"/>
              <a:buChar char="■"/>
              <a:defRPr sz="1200">
                <a:solidFill>
                  <a:srgbClr val="434343"/>
                </a:solidFill>
              </a:defRPr>
            </a:lvl9pPr>
          </a:lstStyle>
          <a:p/>
        </p:txBody>
      </p:sp>
      <p:sp>
        <p:nvSpPr>
          <p:cNvPr id="161" name="Shape 161"/>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9" name="Shape 19"/>
        <p:cNvGrpSpPr/>
        <p:nvPr/>
      </p:nvGrpSpPr>
      <p:grpSpPr>
        <a:xfrm>
          <a:off x="0" y="0"/>
          <a:ext cx="0" cy="0"/>
          <a:chOff x="0" y="0"/>
          <a:chExt cx="0" cy="0"/>
        </a:xfrm>
      </p:grpSpPr>
      <p:grpSp>
        <p:nvGrpSpPr>
          <p:cNvPr id="20" name="Shape 20"/>
          <p:cNvGrpSpPr/>
          <p:nvPr/>
        </p:nvGrpSpPr>
        <p:grpSpPr>
          <a:xfrm>
            <a:off x="6098378" y="5"/>
            <a:ext cx="3045625" cy="2030570"/>
            <a:chOff x="6098378" y="5"/>
            <a:chExt cx="3045625" cy="2030570"/>
          </a:xfrm>
        </p:grpSpPr>
        <p:sp>
          <p:nvSpPr>
            <p:cNvPr id="21" name="Shape 21"/>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 name="Shape 22"/>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 name="Shape 23"/>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 name="Shape 24"/>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 name="Shape 25"/>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26" name="Shape 26"/>
          <p:cNvSpPr txBox="1"/>
          <p:nvPr>
            <p:ph type="title"/>
          </p:nvPr>
        </p:nvSpPr>
        <p:spPr>
          <a:xfrm>
            <a:off x="598100" y="2152347"/>
            <a:ext cx="8222100" cy="8388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27" name="Shape 27"/>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8" name="Shape 28"/>
        <p:cNvGrpSpPr/>
        <p:nvPr/>
      </p:nvGrpSpPr>
      <p:grpSpPr>
        <a:xfrm>
          <a:off x="0" y="0"/>
          <a:ext cx="0" cy="0"/>
          <a:chOff x="0" y="0"/>
          <a:chExt cx="0" cy="0"/>
        </a:xfrm>
      </p:grpSpPr>
      <p:grpSp>
        <p:nvGrpSpPr>
          <p:cNvPr id="29" name="Shape 29"/>
          <p:cNvGrpSpPr/>
          <p:nvPr/>
        </p:nvGrpSpPr>
        <p:grpSpPr>
          <a:xfrm>
            <a:off x="0" y="3903669"/>
            <a:ext cx="9144000" cy="1239925"/>
            <a:chOff x="0" y="3903669"/>
            <a:chExt cx="9144000" cy="1239925"/>
          </a:xfrm>
        </p:grpSpPr>
        <p:sp>
          <p:nvSpPr>
            <p:cNvPr id="30" name="Shape 30"/>
            <p:cNvSpPr/>
            <p:nvPr/>
          </p:nvSpPr>
          <p:spPr>
            <a:xfrm>
              <a:off x="8154895"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1" name="Shape 31"/>
            <p:cNvSpPr/>
            <p:nvPr/>
          </p:nvSpPr>
          <p:spPr>
            <a:xfrm flipH="1">
              <a:off x="6181163"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2" name="Shape 32"/>
            <p:cNvSpPr/>
            <p:nvPr/>
          </p:nvSpPr>
          <p:spPr>
            <a:xfrm>
              <a:off x="7170274" y="3903669"/>
              <a:ext cx="989100" cy="987900"/>
            </a:xfrm>
            <a:prstGeom prst="rect">
              <a:avLst/>
            </a:prstGeom>
            <a:solidFill>
              <a:schemeClr val="accent4"/>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3" name="Shape 33"/>
            <p:cNvSpPr/>
            <p:nvPr/>
          </p:nvSpPr>
          <p:spPr>
            <a:xfrm rot="10800000">
              <a:off x="8154757" y="3903682"/>
              <a:ext cx="989100" cy="987900"/>
            </a:xfrm>
            <a:prstGeom prst="rtTriangle">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4" name="Shape 34"/>
            <p:cNvSpPr/>
            <p:nvPr/>
          </p:nvSpPr>
          <p:spPr>
            <a:xfrm>
              <a:off x="0" y="4891594"/>
              <a:ext cx="9144000" cy="2520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35" name="Shape 35"/>
          <p:cNvSpPr txBox="1"/>
          <p:nvPr>
            <p:ph type="title"/>
          </p:nvPr>
        </p:nvSpPr>
        <p:spPr>
          <a:xfrm>
            <a:off x="311700" y="410000"/>
            <a:ext cx="8520600" cy="6078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6" name="Shape 36"/>
          <p:cNvSpPr txBox="1"/>
          <p:nvPr>
            <p:ph idx="1" type="body"/>
          </p:nvPr>
        </p:nvSpPr>
        <p:spPr>
          <a:xfrm>
            <a:off x="311700" y="1229875"/>
            <a:ext cx="8520600" cy="33390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37" name="Shape 37"/>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8" name="Shape 38"/>
        <p:cNvGrpSpPr/>
        <p:nvPr/>
      </p:nvGrpSpPr>
      <p:grpSpPr>
        <a:xfrm>
          <a:off x="0" y="0"/>
          <a:ext cx="0" cy="0"/>
          <a:chOff x="0" y="0"/>
          <a:chExt cx="0" cy="0"/>
        </a:xfrm>
      </p:grpSpPr>
      <p:sp>
        <p:nvSpPr>
          <p:cNvPr id="39" name="Shape 39"/>
          <p:cNvSpPr txBox="1"/>
          <p:nvPr>
            <p:ph type="title"/>
          </p:nvPr>
        </p:nvSpPr>
        <p:spPr>
          <a:xfrm>
            <a:off x="311700" y="410000"/>
            <a:ext cx="8520600" cy="6078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0" name="Shape 40"/>
          <p:cNvSpPr txBox="1"/>
          <p:nvPr>
            <p:ph idx="1" type="body"/>
          </p:nvPr>
        </p:nvSpPr>
        <p:spPr>
          <a:xfrm>
            <a:off x="311700" y="1229975"/>
            <a:ext cx="3999900" cy="33390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1" name="Shape 41"/>
          <p:cNvSpPr txBox="1"/>
          <p:nvPr>
            <p:ph idx="2" type="body"/>
          </p:nvPr>
        </p:nvSpPr>
        <p:spPr>
          <a:xfrm>
            <a:off x="4832400" y="1229975"/>
            <a:ext cx="3999900" cy="33390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2" name="Shape 42"/>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3" name="Shape 43"/>
        <p:cNvGrpSpPr/>
        <p:nvPr/>
      </p:nvGrpSpPr>
      <p:grpSpPr>
        <a:xfrm>
          <a:off x="0" y="0"/>
          <a:ext cx="0" cy="0"/>
          <a:chOff x="0" y="0"/>
          <a:chExt cx="0" cy="0"/>
        </a:xfrm>
      </p:grpSpPr>
      <p:sp>
        <p:nvSpPr>
          <p:cNvPr id="44" name="Shape 44"/>
          <p:cNvSpPr txBox="1"/>
          <p:nvPr>
            <p:ph type="title"/>
          </p:nvPr>
        </p:nvSpPr>
        <p:spPr>
          <a:xfrm>
            <a:off x="311700" y="410000"/>
            <a:ext cx="8520600" cy="6078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5" name="Shape 45"/>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6" name="Shape 46"/>
        <p:cNvGrpSpPr/>
        <p:nvPr/>
      </p:nvGrpSpPr>
      <p:grpSpPr>
        <a:xfrm>
          <a:off x="0" y="0"/>
          <a:ext cx="0" cy="0"/>
          <a:chOff x="0" y="0"/>
          <a:chExt cx="0" cy="0"/>
        </a:xfrm>
      </p:grpSpPr>
      <p:sp>
        <p:nvSpPr>
          <p:cNvPr id="47" name="Shape 4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8" name="Shape 48"/>
          <p:cNvSpPr txBox="1"/>
          <p:nvPr>
            <p:ph idx="1" type="body"/>
          </p:nvPr>
        </p:nvSpPr>
        <p:spPr>
          <a:xfrm>
            <a:off x="311700" y="1465804"/>
            <a:ext cx="2808000" cy="31032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9" name="Shape 49"/>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4"/>
        </a:solidFill>
      </p:bgPr>
    </p:bg>
    <p:spTree>
      <p:nvGrpSpPr>
        <p:cNvPr id="50" name="Shape 50"/>
        <p:cNvGrpSpPr/>
        <p:nvPr/>
      </p:nvGrpSpPr>
      <p:grpSpPr>
        <a:xfrm>
          <a:off x="0" y="0"/>
          <a:ext cx="0" cy="0"/>
          <a:chOff x="0" y="0"/>
          <a:chExt cx="0" cy="0"/>
        </a:xfrm>
      </p:grpSpPr>
      <p:grpSp>
        <p:nvGrpSpPr>
          <p:cNvPr id="51" name="Shape 51"/>
          <p:cNvGrpSpPr/>
          <p:nvPr/>
        </p:nvGrpSpPr>
        <p:grpSpPr>
          <a:xfrm>
            <a:off x="6098378" y="5"/>
            <a:ext cx="3045625" cy="2030570"/>
            <a:chOff x="6098378" y="5"/>
            <a:chExt cx="3045625" cy="2030570"/>
          </a:xfrm>
        </p:grpSpPr>
        <p:sp>
          <p:nvSpPr>
            <p:cNvPr id="52" name="Shape 52"/>
            <p:cNvSpPr/>
            <p:nvPr/>
          </p:nvSpPr>
          <p:spPr>
            <a:xfrm>
              <a:off x="8128803" y="16"/>
              <a:ext cx="1015200" cy="1015200"/>
            </a:xfrm>
            <a:prstGeom prst="rect">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3" name="Shape 53"/>
            <p:cNvSpPr/>
            <p:nvPr/>
          </p:nvSpPr>
          <p:spPr>
            <a:xfrm flipH="1">
              <a:off x="7113463" y="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4" name="Shape 54"/>
            <p:cNvSpPr/>
            <p:nvPr/>
          </p:nvSpPr>
          <p:spPr>
            <a:xfrm flipH="1" rot="10800000">
              <a:off x="7113588" y="107"/>
              <a:ext cx="1015200" cy="1015200"/>
            </a:xfrm>
            <a:prstGeom prst="rtTriangle">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5" name="Shape 55"/>
            <p:cNvSpPr/>
            <p:nvPr/>
          </p:nvSpPr>
          <p:spPr>
            <a:xfrm rot="10800000">
              <a:off x="6098378" y="97"/>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6" name="Shape 56"/>
            <p:cNvSpPr/>
            <p:nvPr/>
          </p:nvSpPr>
          <p:spPr>
            <a:xfrm rot="10800000">
              <a:off x="8128789" y="101537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57" name="Shape 57"/>
          <p:cNvSpPr txBox="1"/>
          <p:nvPr>
            <p:ph type="title"/>
          </p:nvPr>
        </p:nvSpPr>
        <p:spPr>
          <a:xfrm>
            <a:off x="490250" y="526350"/>
            <a:ext cx="5618700" cy="40908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58" name="Shape 58"/>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59" name="Shape 59"/>
        <p:cNvGrpSpPr/>
        <p:nvPr/>
      </p:nvGrpSpPr>
      <p:grpSpPr>
        <a:xfrm>
          <a:off x="0" y="0"/>
          <a:ext cx="0" cy="0"/>
          <a:chOff x="0" y="0"/>
          <a:chExt cx="0" cy="0"/>
        </a:xfrm>
      </p:grpSpPr>
      <p:sp>
        <p:nvSpPr>
          <p:cNvPr id="60" name="Shape 60"/>
          <p:cNvSpPr/>
          <p:nvPr/>
        </p:nvSpPr>
        <p:spPr>
          <a:xfrm>
            <a:off x="4572000" y="-1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61" name="Shape 6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62" name="Shape 62"/>
          <p:cNvSpPr txBox="1"/>
          <p:nvPr>
            <p:ph type="title"/>
          </p:nvPr>
        </p:nvSpPr>
        <p:spPr>
          <a:xfrm>
            <a:off x="265500" y="1151100"/>
            <a:ext cx="4045200" cy="15645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3" name="Shape 63"/>
          <p:cNvSpPr txBox="1"/>
          <p:nvPr>
            <p:ph idx="1" type="subTitle"/>
          </p:nvPr>
        </p:nvSpPr>
        <p:spPr>
          <a:xfrm>
            <a:off x="265500" y="2769001"/>
            <a:ext cx="4045200" cy="12693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4" name="Shape 64"/>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65" name="Shape 65"/>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66" name="Shape 66"/>
        <p:cNvGrpSpPr/>
        <p:nvPr/>
      </p:nvGrpSpPr>
      <p:grpSpPr>
        <a:xfrm>
          <a:off x="0" y="0"/>
          <a:ext cx="0" cy="0"/>
          <a:chOff x="0" y="0"/>
          <a:chExt cx="0" cy="0"/>
        </a:xfrm>
      </p:grpSpPr>
      <p:sp>
        <p:nvSpPr>
          <p:cNvPr id="67" name="Shape 67"/>
          <p:cNvSpPr txBox="1"/>
          <p:nvPr>
            <p:ph idx="1" type="body"/>
          </p:nvPr>
        </p:nvSpPr>
        <p:spPr>
          <a:xfrm>
            <a:off x="319500" y="4230575"/>
            <a:ext cx="5998800" cy="5988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68" name="Shape 68"/>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eometric">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p:txBody>
      </p:sp>
      <p:sp>
        <p:nvSpPr>
          <p:cNvPr id="7" name="Shape 7"/>
          <p:cNvSpPr txBox="1"/>
          <p:nvPr>
            <p:ph idx="1" type="body"/>
          </p:nvPr>
        </p:nvSpPr>
        <p:spPr>
          <a:xfrm>
            <a:off x="311700" y="1229875"/>
            <a:ext cx="8520600" cy="33390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indent="-317500" lvl="1" marL="9144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indent="-317500" lvl="2" marL="13716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indent="-317500" lvl="3" marL="18288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indent="-317500" lvl="4" marL="22860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indent="-317500" lvl="5" marL="27432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indent="-317500" lvl="6" marL="32004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indent="-317500" lvl="7" marL="36576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indent="-317500" lvl="8" marL="41148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p:txBody>
      </p:sp>
      <p:sp>
        <p:nvSpPr>
          <p:cNvPr id="8" name="Shape 8"/>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2.jpg"/><Relationship Id="rId6"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6.jpg"/><Relationship Id="rId4" Type="http://schemas.openxmlformats.org/officeDocument/2006/relationships/image" Target="../media/image26.jpg"/><Relationship Id="rId5"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22.jpg"/><Relationship Id="rId4" Type="http://schemas.openxmlformats.org/officeDocument/2006/relationships/image" Target="../media/image24.jpg"/><Relationship Id="rId5" Type="http://schemas.openxmlformats.org/officeDocument/2006/relationships/image" Target="../media/image4.jpg"/><Relationship Id="rId6"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25.jpg"/><Relationship Id="rId4" Type="http://schemas.openxmlformats.org/officeDocument/2006/relationships/image" Target="../media/image27.jpg"/><Relationship Id="rId5"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1.jpg"/><Relationship Id="rId4" Type="http://schemas.openxmlformats.org/officeDocument/2006/relationships/image" Target="../media/image20.jpg"/><Relationship Id="rId5" Type="http://schemas.openxmlformats.org/officeDocument/2006/relationships/image" Target="../media/image19.jpg"/><Relationship Id="rId6" Type="http://schemas.openxmlformats.org/officeDocument/2006/relationships/image" Target="../media/image15.jpg"/><Relationship Id="rId7"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Shape 166"/>
          <p:cNvSpPr txBox="1"/>
          <p:nvPr>
            <p:ph type="ctrTitle"/>
          </p:nvPr>
        </p:nvSpPr>
        <p:spPr>
          <a:xfrm>
            <a:off x="0" y="2688925"/>
            <a:ext cx="9144000" cy="1783500"/>
          </a:xfrm>
          <a:prstGeom prst="rect">
            <a:avLst/>
          </a:prstGeom>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lang="en" sz="2400"/>
              <a:t>A CASE STUDY OF THE INTEGRATION OF ROBOTICS TO SUPPORT THE EDUCATIONAL AND THERAPEUTIC GOALS OF STUDENTS WITH LOW-INCIDENCE DISABILITIES</a:t>
            </a:r>
            <a:endParaRPr sz="2400"/>
          </a:p>
          <a:p>
            <a:pPr indent="0" lvl="0" marL="0">
              <a:spcBef>
                <a:spcPts val="0"/>
              </a:spcBef>
              <a:spcAft>
                <a:spcPts val="0"/>
              </a:spcAft>
              <a:buNone/>
            </a:pPr>
            <a:r>
              <a:t/>
            </a:r>
            <a:endParaRPr sz="2400"/>
          </a:p>
        </p:txBody>
      </p:sp>
      <p:sp>
        <p:nvSpPr>
          <p:cNvPr id="167" name="Shape 167"/>
          <p:cNvSpPr txBox="1"/>
          <p:nvPr>
            <p:ph idx="1" type="subTitle"/>
          </p:nvPr>
        </p:nvSpPr>
        <p:spPr>
          <a:xfrm>
            <a:off x="3454041" y="4039525"/>
            <a:ext cx="2235900" cy="4329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Stephanie Talalai</a:t>
            </a:r>
            <a:endParaRPr/>
          </a:p>
        </p:txBody>
      </p:sp>
      <p:sp>
        <p:nvSpPr>
          <p:cNvPr id="168" name="Shape 168"/>
          <p:cNvSpPr txBox="1"/>
          <p:nvPr/>
        </p:nvSpPr>
        <p:spPr>
          <a:xfrm>
            <a:off x="3368350" y="4593300"/>
            <a:ext cx="2718300" cy="5502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a:solidFill>
                  <a:srgbClr val="FFFFFF"/>
                </a:solidFill>
              </a:rPr>
              <a:t>Chair: Dr. Laura Zieger</a:t>
            </a:r>
            <a:endParaRPr>
              <a:solidFill>
                <a:srgbClr val="FFFFFF"/>
              </a:solidFill>
            </a:endParaRPr>
          </a:p>
          <a:p>
            <a:pPr indent="0" lvl="0" marL="0" algn="ctr">
              <a:spcBef>
                <a:spcPts val="0"/>
              </a:spcBef>
              <a:spcAft>
                <a:spcPts val="0"/>
              </a:spcAft>
              <a:buNone/>
            </a:pPr>
            <a:r>
              <a:rPr lang="en">
                <a:solidFill>
                  <a:srgbClr val="FFFFFF"/>
                </a:solidFill>
              </a:rPr>
              <a:t>March 19, 2018</a:t>
            </a:r>
            <a:endParaRPr>
              <a:solidFill>
                <a:srgbClr val="FFFFFF"/>
              </a:solidFill>
            </a:endParaRPr>
          </a:p>
        </p:txBody>
      </p:sp>
      <p:pic>
        <p:nvPicPr>
          <p:cNvPr id="169" name="Shape 169"/>
          <p:cNvPicPr preferRelativeResize="0"/>
          <p:nvPr/>
        </p:nvPicPr>
        <p:blipFill rotWithShape="1">
          <a:blip r:embed="rId3">
            <a:alphaModFix/>
          </a:blip>
          <a:srcRect b="21640" l="1976" r="1610" t="8075"/>
          <a:stretch/>
        </p:blipFill>
        <p:spPr>
          <a:xfrm>
            <a:off x="2165050" y="106350"/>
            <a:ext cx="4832502" cy="2356424"/>
          </a:xfrm>
          <a:prstGeom prst="rect">
            <a:avLst/>
          </a:prstGeom>
          <a:noFill/>
          <a:ln>
            <a:noFill/>
          </a:ln>
          <a:effectLst>
            <a:outerShdw blurRad="285750" rotWithShape="0" algn="bl" dir="5400000" dist="200025">
              <a:srgbClr val="000000">
                <a:alpha val="5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9DAF8"/>
        </a:solidFill>
      </p:bgPr>
    </p:bg>
    <p:spTree>
      <p:nvGrpSpPr>
        <p:cNvPr id="233" name="Shape 233"/>
        <p:cNvGrpSpPr/>
        <p:nvPr/>
      </p:nvGrpSpPr>
      <p:grpSpPr>
        <a:xfrm>
          <a:off x="0" y="0"/>
          <a:ext cx="0" cy="0"/>
          <a:chOff x="0" y="0"/>
          <a:chExt cx="0" cy="0"/>
        </a:xfrm>
      </p:grpSpPr>
      <p:sp>
        <p:nvSpPr>
          <p:cNvPr id="234" name="Shape 234"/>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sz="3600"/>
              <a:t>The Robotics</a:t>
            </a:r>
            <a:endParaRPr b="1" sz="3600"/>
          </a:p>
        </p:txBody>
      </p:sp>
      <p:pic>
        <p:nvPicPr>
          <p:cNvPr id="235" name="Shape 235"/>
          <p:cNvPicPr preferRelativeResize="0"/>
          <p:nvPr/>
        </p:nvPicPr>
        <p:blipFill>
          <a:blip r:embed="rId3">
            <a:alphaModFix/>
          </a:blip>
          <a:stretch>
            <a:fillRect/>
          </a:stretch>
        </p:blipFill>
        <p:spPr>
          <a:xfrm>
            <a:off x="194575" y="1530913"/>
            <a:ext cx="2081675" cy="2081675"/>
          </a:xfrm>
          <a:prstGeom prst="rect">
            <a:avLst/>
          </a:prstGeom>
          <a:noFill/>
          <a:ln>
            <a:noFill/>
          </a:ln>
          <a:effectLst>
            <a:outerShdw blurRad="185738" rotWithShape="0" algn="bl" dir="5400000" dist="114300">
              <a:srgbClr val="000000">
                <a:alpha val="50000"/>
              </a:srgbClr>
            </a:outerShdw>
          </a:effectLst>
        </p:spPr>
      </p:pic>
      <p:pic>
        <p:nvPicPr>
          <p:cNvPr id="236" name="Shape 236"/>
          <p:cNvPicPr preferRelativeResize="0"/>
          <p:nvPr/>
        </p:nvPicPr>
        <p:blipFill>
          <a:blip r:embed="rId4">
            <a:alphaModFix/>
          </a:blip>
          <a:stretch>
            <a:fillRect/>
          </a:stretch>
        </p:blipFill>
        <p:spPr>
          <a:xfrm>
            <a:off x="5293838" y="241375"/>
            <a:ext cx="2672950" cy="2228225"/>
          </a:xfrm>
          <a:prstGeom prst="rect">
            <a:avLst/>
          </a:prstGeom>
          <a:noFill/>
          <a:ln>
            <a:noFill/>
          </a:ln>
          <a:effectLst>
            <a:outerShdw blurRad="185738" rotWithShape="0" algn="bl" dir="5400000" dist="123825">
              <a:srgbClr val="000000">
                <a:alpha val="50000"/>
              </a:srgbClr>
            </a:outerShdw>
          </a:effectLst>
        </p:spPr>
      </p:pic>
      <p:pic>
        <p:nvPicPr>
          <p:cNvPr id="237" name="Shape 237"/>
          <p:cNvPicPr preferRelativeResize="0"/>
          <p:nvPr/>
        </p:nvPicPr>
        <p:blipFill>
          <a:blip r:embed="rId5">
            <a:alphaModFix/>
          </a:blip>
          <a:stretch>
            <a:fillRect/>
          </a:stretch>
        </p:blipFill>
        <p:spPr>
          <a:xfrm>
            <a:off x="3022564" y="2848650"/>
            <a:ext cx="1695241" cy="1797876"/>
          </a:xfrm>
          <a:prstGeom prst="rect">
            <a:avLst/>
          </a:prstGeom>
          <a:noFill/>
          <a:ln>
            <a:noFill/>
          </a:ln>
          <a:effectLst>
            <a:outerShdw blurRad="200025" rotWithShape="0" algn="bl" dir="5400000" dist="133350">
              <a:srgbClr val="000000">
                <a:alpha val="50000"/>
              </a:srgbClr>
            </a:outerShdw>
          </a:effectLst>
        </p:spPr>
      </p:pic>
      <p:pic>
        <p:nvPicPr>
          <p:cNvPr id="238" name="Shape 238"/>
          <p:cNvPicPr preferRelativeResize="0"/>
          <p:nvPr/>
        </p:nvPicPr>
        <p:blipFill>
          <a:blip r:embed="rId6">
            <a:alphaModFix/>
          </a:blip>
          <a:stretch>
            <a:fillRect/>
          </a:stretch>
        </p:blipFill>
        <p:spPr>
          <a:xfrm>
            <a:off x="5695581" y="2706751"/>
            <a:ext cx="1869470" cy="2081675"/>
          </a:xfrm>
          <a:prstGeom prst="rect">
            <a:avLst/>
          </a:prstGeom>
          <a:noFill/>
          <a:ln>
            <a:noFill/>
          </a:ln>
          <a:effectLst>
            <a:outerShdw blurRad="185738" rotWithShape="0" algn="bl" dir="5400000" dist="114300">
              <a:srgbClr val="000000">
                <a:alpha val="50000"/>
              </a:srgbClr>
            </a:outerShdw>
          </a:effectLst>
        </p:spPr>
      </p:pic>
      <p:sp>
        <p:nvSpPr>
          <p:cNvPr id="239" name="Shape 239"/>
          <p:cNvSpPr txBox="1"/>
          <p:nvPr/>
        </p:nvSpPr>
        <p:spPr>
          <a:xfrm>
            <a:off x="463800" y="3518143"/>
            <a:ext cx="1581000" cy="9825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b="1" lang="en" sz="2400">
                <a:latin typeface="Roboto"/>
                <a:ea typeface="Roboto"/>
                <a:cs typeface="Roboto"/>
                <a:sym typeface="Roboto"/>
              </a:rPr>
              <a:t>BeeBot</a:t>
            </a:r>
            <a:endParaRPr b="1" sz="2400">
              <a:latin typeface="Roboto"/>
              <a:ea typeface="Roboto"/>
              <a:cs typeface="Roboto"/>
              <a:sym typeface="Roboto"/>
            </a:endParaRPr>
          </a:p>
          <a:p>
            <a:pPr indent="0" lvl="0" marL="0" algn="ctr">
              <a:spcBef>
                <a:spcPts val="0"/>
              </a:spcBef>
              <a:spcAft>
                <a:spcPts val="0"/>
              </a:spcAft>
              <a:buNone/>
            </a:pPr>
            <a:r>
              <a:rPr b="1" lang="en" sz="2400">
                <a:latin typeface="Roboto"/>
                <a:ea typeface="Roboto"/>
                <a:cs typeface="Roboto"/>
                <a:sym typeface="Roboto"/>
              </a:rPr>
              <a:t>$80</a:t>
            </a:r>
            <a:endParaRPr b="1" sz="2400">
              <a:latin typeface="Roboto"/>
              <a:ea typeface="Roboto"/>
              <a:cs typeface="Roboto"/>
              <a:sym typeface="Roboto"/>
            </a:endParaRPr>
          </a:p>
        </p:txBody>
      </p:sp>
      <p:sp>
        <p:nvSpPr>
          <p:cNvPr id="240" name="Shape 240"/>
          <p:cNvSpPr txBox="1"/>
          <p:nvPr/>
        </p:nvSpPr>
        <p:spPr>
          <a:xfrm>
            <a:off x="3079700" y="1899611"/>
            <a:ext cx="1581000" cy="7386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b="1" lang="en" sz="2400">
                <a:latin typeface="Roboto"/>
                <a:ea typeface="Roboto"/>
                <a:cs typeface="Roboto"/>
                <a:sym typeface="Roboto"/>
              </a:rPr>
              <a:t>Ozobot</a:t>
            </a:r>
            <a:endParaRPr b="1" sz="2400">
              <a:latin typeface="Roboto"/>
              <a:ea typeface="Roboto"/>
              <a:cs typeface="Roboto"/>
              <a:sym typeface="Roboto"/>
            </a:endParaRPr>
          </a:p>
          <a:p>
            <a:pPr indent="0" lvl="0" marL="0" algn="ctr">
              <a:spcBef>
                <a:spcPts val="0"/>
              </a:spcBef>
              <a:spcAft>
                <a:spcPts val="0"/>
              </a:spcAft>
              <a:buNone/>
            </a:pPr>
            <a:r>
              <a:rPr b="1" lang="en" sz="2400">
                <a:latin typeface="Roboto"/>
                <a:ea typeface="Roboto"/>
                <a:cs typeface="Roboto"/>
                <a:sym typeface="Roboto"/>
              </a:rPr>
              <a:t>$50</a:t>
            </a:r>
            <a:endParaRPr b="1" sz="2400">
              <a:latin typeface="Roboto"/>
              <a:ea typeface="Roboto"/>
              <a:cs typeface="Roboto"/>
              <a:sym typeface="Roboto"/>
            </a:endParaRPr>
          </a:p>
          <a:p>
            <a:pPr indent="0" lvl="0" marL="0" rtl="0">
              <a:spcBef>
                <a:spcPts val="0"/>
              </a:spcBef>
              <a:spcAft>
                <a:spcPts val="0"/>
              </a:spcAft>
              <a:buNone/>
            </a:pPr>
            <a:r>
              <a:t/>
            </a:r>
            <a:endParaRPr b="1" sz="2400">
              <a:latin typeface="Roboto"/>
              <a:ea typeface="Roboto"/>
              <a:cs typeface="Roboto"/>
              <a:sym typeface="Roboto"/>
            </a:endParaRPr>
          </a:p>
        </p:txBody>
      </p:sp>
      <p:sp>
        <p:nvSpPr>
          <p:cNvPr id="241" name="Shape 241"/>
          <p:cNvSpPr txBox="1"/>
          <p:nvPr/>
        </p:nvSpPr>
        <p:spPr>
          <a:xfrm>
            <a:off x="6664275" y="241367"/>
            <a:ext cx="1581000" cy="9825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b="1" lang="en" sz="2400">
                <a:latin typeface="Roboto"/>
                <a:ea typeface="Roboto"/>
                <a:cs typeface="Roboto"/>
                <a:sym typeface="Roboto"/>
              </a:rPr>
              <a:t>Dash</a:t>
            </a:r>
            <a:endParaRPr b="1" sz="2400">
              <a:latin typeface="Roboto"/>
              <a:ea typeface="Roboto"/>
              <a:cs typeface="Roboto"/>
              <a:sym typeface="Roboto"/>
            </a:endParaRPr>
          </a:p>
          <a:p>
            <a:pPr indent="0" lvl="0" marL="0" rtl="0" algn="ctr">
              <a:spcBef>
                <a:spcPts val="0"/>
              </a:spcBef>
              <a:spcAft>
                <a:spcPts val="0"/>
              </a:spcAft>
              <a:buNone/>
            </a:pPr>
            <a:r>
              <a:rPr b="1" lang="en" sz="2400">
                <a:latin typeface="Roboto"/>
                <a:ea typeface="Roboto"/>
                <a:cs typeface="Roboto"/>
                <a:sym typeface="Roboto"/>
              </a:rPr>
              <a:t>$150</a:t>
            </a:r>
            <a:endParaRPr b="1" sz="2400">
              <a:latin typeface="Roboto"/>
              <a:ea typeface="Roboto"/>
              <a:cs typeface="Roboto"/>
              <a:sym typeface="Roboto"/>
            </a:endParaRPr>
          </a:p>
          <a:p>
            <a:pPr indent="0" lvl="0" marL="0" rtl="0">
              <a:spcBef>
                <a:spcPts val="0"/>
              </a:spcBef>
              <a:spcAft>
                <a:spcPts val="0"/>
              </a:spcAft>
              <a:buNone/>
            </a:pPr>
            <a:r>
              <a:t/>
            </a:r>
            <a:endParaRPr b="1" sz="2400">
              <a:latin typeface="Roboto"/>
              <a:ea typeface="Roboto"/>
              <a:cs typeface="Roboto"/>
              <a:sym typeface="Roboto"/>
            </a:endParaRPr>
          </a:p>
        </p:txBody>
      </p:sp>
      <p:sp>
        <p:nvSpPr>
          <p:cNvPr id="242" name="Shape 242"/>
          <p:cNvSpPr txBox="1"/>
          <p:nvPr/>
        </p:nvSpPr>
        <p:spPr>
          <a:xfrm>
            <a:off x="7373050" y="3750714"/>
            <a:ext cx="1581000" cy="8373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b="1" lang="en" sz="2400">
                <a:latin typeface="Roboto"/>
                <a:ea typeface="Roboto"/>
                <a:cs typeface="Roboto"/>
                <a:sym typeface="Roboto"/>
              </a:rPr>
              <a:t>Sphero</a:t>
            </a:r>
            <a:endParaRPr b="1" sz="2400">
              <a:latin typeface="Roboto"/>
              <a:ea typeface="Roboto"/>
              <a:cs typeface="Roboto"/>
              <a:sym typeface="Roboto"/>
            </a:endParaRPr>
          </a:p>
          <a:p>
            <a:pPr indent="0" lvl="0" marL="0" rtl="0" algn="ctr">
              <a:spcBef>
                <a:spcPts val="0"/>
              </a:spcBef>
              <a:spcAft>
                <a:spcPts val="0"/>
              </a:spcAft>
              <a:buNone/>
            </a:pPr>
            <a:r>
              <a:rPr b="1" lang="en" sz="2400">
                <a:latin typeface="Roboto"/>
                <a:ea typeface="Roboto"/>
                <a:cs typeface="Roboto"/>
                <a:sym typeface="Roboto"/>
              </a:rPr>
              <a:t>$130</a:t>
            </a:r>
            <a:endParaRPr b="1" sz="2400">
              <a:latin typeface="Roboto"/>
              <a:ea typeface="Roboto"/>
              <a:cs typeface="Roboto"/>
              <a:sym typeface="Roboto"/>
            </a:endParaRPr>
          </a:p>
          <a:p>
            <a:pPr indent="0" lvl="0" marL="0" rtl="0">
              <a:spcBef>
                <a:spcPts val="0"/>
              </a:spcBef>
              <a:spcAft>
                <a:spcPts val="0"/>
              </a:spcAft>
              <a:buNone/>
            </a:pPr>
            <a:r>
              <a:t/>
            </a:r>
            <a:endParaRPr b="1" sz="2400">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Shape 247"/>
          <p:cNvSpPr txBox="1"/>
          <p:nvPr>
            <p:ph type="title"/>
          </p:nvPr>
        </p:nvSpPr>
        <p:spPr>
          <a:xfrm>
            <a:off x="352675" y="441275"/>
            <a:ext cx="2763300" cy="980700"/>
          </a:xfrm>
          <a:prstGeom prst="rect">
            <a:avLst/>
          </a:prstGeom>
        </p:spPr>
        <p:txBody>
          <a:bodyPr anchorCtr="0" anchor="ctr" bIns="91425" lIns="91425" spcFirstLastPara="1" rIns="91425" wrap="square" tIns="91425">
            <a:noAutofit/>
          </a:bodyPr>
          <a:lstStyle/>
          <a:p>
            <a:pPr indent="0" lvl="0" marL="0" algn="ctr">
              <a:spcBef>
                <a:spcPts val="0"/>
              </a:spcBef>
              <a:spcAft>
                <a:spcPts val="0"/>
              </a:spcAft>
              <a:buNone/>
            </a:pPr>
            <a:r>
              <a:rPr lang="en"/>
              <a:t>Preschool Teacher Emma</a:t>
            </a:r>
            <a:endParaRPr/>
          </a:p>
        </p:txBody>
      </p:sp>
      <p:sp>
        <p:nvSpPr>
          <p:cNvPr id="248" name="Shape 248"/>
          <p:cNvSpPr txBox="1"/>
          <p:nvPr>
            <p:ph idx="1" type="body"/>
          </p:nvPr>
        </p:nvSpPr>
        <p:spPr>
          <a:xfrm>
            <a:off x="4105013" y="1038775"/>
            <a:ext cx="2397900" cy="561900"/>
          </a:xfrm>
          <a:prstGeom prst="rect">
            <a:avLst/>
          </a:prstGeom>
        </p:spPr>
        <p:txBody>
          <a:bodyPr anchorCtr="0" anchor="ctr" bIns="91425" lIns="91425" spcFirstLastPara="1" rIns="91425" wrap="square" tIns="91425">
            <a:noAutofit/>
          </a:bodyPr>
          <a:lstStyle/>
          <a:p>
            <a:pPr indent="0" lvl="0" marL="0">
              <a:lnSpc>
                <a:spcPct val="100000"/>
              </a:lnSpc>
              <a:spcBef>
                <a:spcPts val="0"/>
              </a:spcBef>
              <a:spcAft>
                <a:spcPts val="0"/>
              </a:spcAft>
              <a:buNone/>
            </a:pPr>
            <a:r>
              <a:rPr b="1" lang="en" sz="1600"/>
              <a:t>Ozobot - All About Me</a:t>
            </a:r>
            <a:endParaRPr b="1" sz="1600"/>
          </a:p>
          <a:p>
            <a:pPr indent="0" lvl="0" marL="0">
              <a:lnSpc>
                <a:spcPct val="100000"/>
              </a:lnSpc>
              <a:spcBef>
                <a:spcPts val="800"/>
              </a:spcBef>
              <a:spcAft>
                <a:spcPts val="0"/>
              </a:spcAft>
              <a:buNone/>
            </a:pPr>
            <a:r>
              <a:rPr lang="en"/>
              <a:t>Preschool Teaching and Learning Standard 6.1.1</a:t>
            </a:r>
            <a:endParaRPr/>
          </a:p>
          <a:p>
            <a:pPr indent="0" lvl="0" marL="0">
              <a:spcBef>
                <a:spcPts val="800"/>
              </a:spcBef>
              <a:spcAft>
                <a:spcPts val="1600"/>
              </a:spcAft>
              <a:buNone/>
            </a:pPr>
            <a:r>
              <a:t/>
            </a:r>
            <a:endParaRPr/>
          </a:p>
        </p:txBody>
      </p:sp>
      <p:sp>
        <p:nvSpPr>
          <p:cNvPr id="249" name="Shape 249"/>
          <p:cNvSpPr txBox="1"/>
          <p:nvPr>
            <p:ph type="title"/>
          </p:nvPr>
        </p:nvSpPr>
        <p:spPr>
          <a:xfrm>
            <a:off x="352675" y="1860775"/>
            <a:ext cx="2889000" cy="98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Primary Teacher Allison</a:t>
            </a:r>
            <a:endParaRPr/>
          </a:p>
        </p:txBody>
      </p:sp>
      <p:sp>
        <p:nvSpPr>
          <p:cNvPr id="250" name="Shape 250"/>
          <p:cNvSpPr txBox="1"/>
          <p:nvPr>
            <p:ph type="title"/>
          </p:nvPr>
        </p:nvSpPr>
        <p:spPr>
          <a:xfrm>
            <a:off x="251075" y="3381250"/>
            <a:ext cx="3394200" cy="98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Middle School</a:t>
            </a:r>
            <a:r>
              <a:rPr lang="en"/>
              <a:t> Teacher Charlotte</a:t>
            </a:r>
            <a:endParaRPr/>
          </a:p>
        </p:txBody>
      </p:sp>
      <p:pic>
        <p:nvPicPr>
          <p:cNvPr id="251" name="Shape 251"/>
          <p:cNvPicPr preferRelativeResize="0"/>
          <p:nvPr/>
        </p:nvPicPr>
        <p:blipFill>
          <a:blip r:embed="rId3">
            <a:alphaModFix/>
          </a:blip>
          <a:stretch>
            <a:fillRect/>
          </a:stretch>
        </p:blipFill>
        <p:spPr>
          <a:xfrm>
            <a:off x="7318400" y="365150"/>
            <a:ext cx="908621" cy="1498101"/>
          </a:xfrm>
          <a:prstGeom prst="rect">
            <a:avLst/>
          </a:prstGeom>
          <a:noFill/>
          <a:ln>
            <a:noFill/>
          </a:ln>
        </p:spPr>
      </p:pic>
      <p:sp>
        <p:nvSpPr>
          <p:cNvPr id="252" name="Shape 252"/>
          <p:cNvSpPr txBox="1"/>
          <p:nvPr>
            <p:ph idx="1" type="body"/>
          </p:nvPr>
        </p:nvSpPr>
        <p:spPr>
          <a:xfrm>
            <a:off x="5852650" y="2529450"/>
            <a:ext cx="2397900" cy="561900"/>
          </a:xfrm>
          <a:prstGeom prst="rect">
            <a:avLst/>
          </a:prstGeom>
        </p:spPr>
        <p:txBody>
          <a:bodyPr anchorCtr="0" anchor="ctr" bIns="91425" lIns="91425" spcFirstLastPara="1" rIns="91425" wrap="square" tIns="91425">
            <a:noAutofit/>
          </a:bodyPr>
          <a:lstStyle/>
          <a:p>
            <a:pPr indent="0" lvl="0" marL="0" rtl="0">
              <a:lnSpc>
                <a:spcPct val="100000"/>
              </a:lnSpc>
              <a:spcBef>
                <a:spcPts val="0"/>
              </a:spcBef>
              <a:spcAft>
                <a:spcPts val="0"/>
              </a:spcAft>
              <a:buNone/>
            </a:pPr>
            <a:r>
              <a:rPr b="1" lang="en" sz="1600"/>
              <a:t>BeeBot - Math</a:t>
            </a:r>
            <a:endParaRPr b="1" sz="1600"/>
          </a:p>
          <a:p>
            <a:pPr indent="0" lvl="0" marL="0" rtl="0">
              <a:lnSpc>
                <a:spcPct val="100000"/>
              </a:lnSpc>
              <a:spcBef>
                <a:spcPts val="800"/>
              </a:spcBef>
              <a:spcAft>
                <a:spcPts val="0"/>
              </a:spcAft>
              <a:buNone/>
            </a:pPr>
            <a:r>
              <a:rPr lang="en"/>
              <a:t>Common Core Standards K.OA.1, 1.OA, 2.OA</a:t>
            </a:r>
            <a:endParaRPr/>
          </a:p>
          <a:p>
            <a:pPr indent="0" lvl="0" marL="0" rtl="0">
              <a:spcBef>
                <a:spcPts val="800"/>
              </a:spcBef>
              <a:spcAft>
                <a:spcPts val="1600"/>
              </a:spcAft>
              <a:buNone/>
            </a:pPr>
            <a:r>
              <a:t/>
            </a:r>
            <a:endParaRPr/>
          </a:p>
        </p:txBody>
      </p:sp>
      <p:sp>
        <p:nvSpPr>
          <p:cNvPr id="253" name="Shape 253"/>
          <p:cNvSpPr txBox="1"/>
          <p:nvPr>
            <p:ph idx="1" type="body"/>
          </p:nvPr>
        </p:nvSpPr>
        <p:spPr>
          <a:xfrm>
            <a:off x="3918650" y="3882363"/>
            <a:ext cx="3062400" cy="561900"/>
          </a:xfrm>
          <a:prstGeom prst="rect">
            <a:avLst/>
          </a:prstGeom>
        </p:spPr>
        <p:txBody>
          <a:bodyPr anchorCtr="0" anchor="ctr" bIns="91425" lIns="91425" spcFirstLastPara="1" rIns="91425" wrap="square" tIns="91425">
            <a:noAutofit/>
          </a:bodyPr>
          <a:lstStyle/>
          <a:p>
            <a:pPr indent="0" lvl="0" marL="0" rtl="0">
              <a:lnSpc>
                <a:spcPct val="100000"/>
              </a:lnSpc>
              <a:spcBef>
                <a:spcPts val="0"/>
              </a:spcBef>
              <a:spcAft>
                <a:spcPts val="0"/>
              </a:spcAft>
              <a:buNone/>
            </a:pPr>
            <a:r>
              <a:rPr b="1" lang="en" sz="1600"/>
              <a:t>Sphero</a:t>
            </a:r>
            <a:r>
              <a:rPr b="1" lang="en" sz="1600"/>
              <a:t> - Passage of Mayflower</a:t>
            </a:r>
            <a:endParaRPr b="1" sz="1600"/>
          </a:p>
          <a:p>
            <a:pPr indent="0" lvl="0" marL="0" rtl="0">
              <a:lnSpc>
                <a:spcPct val="100000"/>
              </a:lnSpc>
              <a:spcBef>
                <a:spcPts val="800"/>
              </a:spcBef>
              <a:spcAft>
                <a:spcPts val="0"/>
              </a:spcAft>
              <a:buNone/>
            </a:pPr>
            <a:r>
              <a:rPr lang="en"/>
              <a:t>Common Core Standard</a:t>
            </a:r>
            <a:r>
              <a:rPr lang="en"/>
              <a:t> 6.1.4.D.5</a:t>
            </a:r>
            <a:endParaRPr/>
          </a:p>
          <a:p>
            <a:pPr indent="0" lvl="0" marL="0" rtl="0">
              <a:spcBef>
                <a:spcPts val="800"/>
              </a:spcBef>
              <a:spcAft>
                <a:spcPts val="1600"/>
              </a:spcAft>
              <a:buNone/>
            </a:pPr>
            <a:r>
              <a:t/>
            </a:r>
            <a:endParaRPr/>
          </a:p>
        </p:txBody>
      </p:sp>
      <p:pic>
        <p:nvPicPr>
          <p:cNvPr id="254" name="Shape 254"/>
          <p:cNvPicPr preferRelativeResize="0"/>
          <p:nvPr/>
        </p:nvPicPr>
        <p:blipFill rotWithShape="1">
          <a:blip r:embed="rId4">
            <a:alphaModFix/>
          </a:blip>
          <a:srcRect b="6074" l="0" r="0" t="13461"/>
          <a:stretch/>
        </p:blipFill>
        <p:spPr>
          <a:xfrm>
            <a:off x="4240900" y="1860763"/>
            <a:ext cx="1325389" cy="1421971"/>
          </a:xfrm>
          <a:prstGeom prst="rect">
            <a:avLst/>
          </a:prstGeom>
          <a:noFill/>
          <a:ln>
            <a:noFill/>
          </a:ln>
        </p:spPr>
      </p:pic>
      <p:pic>
        <p:nvPicPr>
          <p:cNvPr id="255" name="Shape 255"/>
          <p:cNvPicPr preferRelativeResize="0"/>
          <p:nvPr/>
        </p:nvPicPr>
        <p:blipFill rotWithShape="1">
          <a:blip r:embed="rId5">
            <a:alphaModFix/>
          </a:blip>
          <a:srcRect b="5611" l="19540" r="24229" t="21133"/>
          <a:stretch/>
        </p:blipFill>
        <p:spPr>
          <a:xfrm>
            <a:off x="7254450" y="3091350"/>
            <a:ext cx="972567" cy="168937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Shape 260"/>
          <p:cNvSpPr txBox="1"/>
          <p:nvPr>
            <p:ph type="title"/>
          </p:nvPr>
        </p:nvSpPr>
        <p:spPr>
          <a:xfrm>
            <a:off x="352675" y="365150"/>
            <a:ext cx="3056400" cy="98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High S</a:t>
            </a:r>
            <a:r>
              <a:rPr lang="en"/>
              <a:t>chool Teacher Sarah</a:t>
            </a:r>
            <a:endParaRPr/>
          </a:p>
        </p:txBody>
      </p:sp>
      <p:sp>
        <p:nvSpPr>
          <p:cNvPr id="261" name="Shape 261"/>
          <p:cNvSpPr txBox="1"/>
          <p:nvPr>
            <p:ph idx="1" type="body"/>
          </p:nvPr>
        </p:nvSpPr>
        <p:spPr>
          <a:xfrm>
            <a:off x="4105013" y="883200"/>
            <a:ext cx="2397900" cy="561900"/>
          </a:xfrm>
          <a:prstGeom prst="rect">
            <a:avLst/>
          </a:prstGeom>
        </p:spPr>
        <p:txBody>
          <a:bodyPr anchorCtr="0" anchor="ctr" bIns="91425" lIns="91425" spcFirstLastPara="1" rIns="91425" wrap="square" tIns="91425">
            <a:noAutofit/>
          </a:bodyPr>
          <a:lstStyle/>
          <a:p>
            <a:pPr indent="0" lvl="0" marL="0" rtl="0">
              <a:lnSpc>
                <a:spcPct val="100000"/>
              </a:lnSpc>
              <a:spcBef>
                <a:spcPts val="0"/>
              </a:spcBef>
              <a:spcAft>
                <a:spcPts val="0"/>
              </a:spcAft>
              <a:buNone/>
            </a:pPr>
            <a:r>
              <a:rPr b="1" lang="en" sz="1600"/>
              <a:t>Dash</a:t>
            </a:r>
            <a:r>
              <a:rPr b="1" lang="en" sz="1600"/>
              <a:t> - Geography</a:t>
            </a:r>
            <a:endParaRPr b="1" sz="1600"/>
          </a:p>
          <a:p>
            <a:pPr indent="0" lvl="0" marL="0" rtl="0">
              <a:lnSpc>
                <a:spcPct val="100000"/>
              </a:lnSpc>
              <a:spcBef>
                <a:spcPts val="800"/>
              </a:spcBef>
              <a:spcAft>
                <a:spcPts val="0"/>
              </a:spcAft>
              <a:buNone/>
            </a:pPr>
            <a:r>
              <a:rPr lang="en"/>
              <a:t>Common Core </a:t>
            </a:r>
            <a:r>
              <a:rPr lang="en"/>
              <a:t>Standard 6.1.4.B.6</a:t>
            </a:r>
            <a:endParaRPr/>
          </a:p>
          <a:p>
            <a:pPr indent="0" lvl="0" marL="0" rtl="0">
              <a:spcBef>
                <a:spcPts val="800"/>
              </a:spcBef>
              <a:spcAft>
                <a:spcPts val="1600"/>
              </a:spcAft>
              <a:buNone/>
            </a:pPr>
            <a:r>
              <a:t/>
            </a:r>
            <a:endParaRPr/>
          </a:p>
        </p:txBody>
      </p:sp>
      <p:sp>
        <p:nvSpPr>
          <p:cNvPr id="262" name="Shape 262"/>
          <p:cNvSpPr txBox="1"/>
          <p:nvPr>
            <p:ph type="title"/>
          </p:nvPr>
        </p:nvSpPr>
        <p:spPr>
          <a:xfrm>
            <a:off x="256975" y="1860775"/>
            <a:ext cx="2523900" cy="98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Teacher Natalie</a:t>
            </a:r>
            <a:endParaRPr/>
          </a:p>
        </p:txBody>
      </p:sp>
      <p:sp>
        <p:nvSpPr>
          <p:cNvPr id="263" name="Shape 263"/>
          <p:cNvSpPr txBox="1"/>
          <p:nvPr>
            <p:ph type="title"/>
          </p:nvPr>
        </p:nvSpPr>
        <p:spPr>
          <a:xfrm>
            <a:off x="352675" y="3356400"/>
            <a:ext cx="2332500" cy="98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Teacher Denise</a:t>
            </a:r>
            <a:endParaRPr/>
          </a:p>
        </p:txBody>
      </p:sp>
      <p:sp>
        <p:nvSpPr>
          <p:cNvPr id="264" name="Shape 264"/>
          <p:cNvSpPr txBox="1"/>
          <p:nvPr>
            <p:ph idx="1" type="body"/>
          </p:nvPr>
        </p:nvSpPr>
        <p:spPr>
          <a:xfrm>
            <a:off x="4489025" y="2458250"/>
            <a:ext cx="3056400" cy="561900"/>
          </a:xfrm>
          <a:prstGeom prst="rect">
            <a:avLst/>
          </a:prstGeom>
        </p:spPr>
        <p:txBody>
          <a:bodyPr anchorCtr="0" anchor="ctr" bIns="91425" lIns="91425" spcFirstLastPara="1" rIns="91425" wrap="square" tIns="91425">
            <a:noAutofit/>
          </a:bodyPr>
          <a:lstStyle/>
          <a:p>
            <a:pPr indent="0" lvl="0" marL="0" rtl="0">
              <a:lnSpc>
                <a:spcPct val="100000"/>
              </a:lnSpc>
              <a:spcBef>
                <a:spcPts val="0"/>
              </a:spcBef>
              <a:spcAft>
                <a:spcPts val="0"/>
              </a:spcAft>
              <a:buNone/>
            </a:pPr>
            <a:r>
              <a:rPr b="1" lang="en" sz="1600"/>
              <a:t>Ozob</a:t>
            </a:r>
            <a:r>
              <a:rPr b="1" lang="en" sz="1600"/>
              <a:t>ot - Circulatory System</a:t>
            </a:r>
            <a:endParaRPr b="1" sz="1600"/>
          </a:p>
          <a:p>
            <a:pPr indent="0" lvl="0" marL="0" rtl="0">
              <a:lnSpc>
                <a:spcPct val="100000"/>
              </a:lnSpc>
              <a:spcBef>
                <a:spcPts val="800"/>
              </a:spcBef>
              <a:spcAft>
                <a:spcPts val="0"/>
              </a:spcAft>
              <a:buNone/>
            </a:pPr>
            <a:r>
              <a:rPr lang="en"/>
              <a:t>Next Generation Science </a:t>
            </a:r>
            <a:r>
              <a:rPr lang="en"/>
              <a:t>Standard HS-LS1-2</a:t>
            </a:r>
            <a:endParaRPr/>
          </a:p>
          <a:p>
            <a:pPr indent="0" lvl="0" marL="0" rtl="0">
              <a:spcBef>
                <a:spcPts val="800"/>
              </a:spcBef>
              <a:spcAft>
                <a:spcPts val="1600"/>
              </a:spcAft>
              <a:buNone/>
            </a:pPr>
            <a:r>
              <a:t/>
            </a:r>
            <a:endParaRPr/>
          </a:p>
        </p:txBody>
      </p:sp>
      <p:sp>
        <p:nvSpPr>
          <p:cNvPr id="265" name="Shape 265"/>
          <p:cNvSpPr txBox="1"/>
          <p:nvPr>
            <p:ph idx="1" type="body"/>
          </p:nvPr>
        </p:nvSpPr>
        <p:spPr>
          <a:xfrm>
            <a:off x="3135625" y="4033300"/>
            <a:ext cx="3252000" cy="561900"/>
          </a:xfrm>
          <a:prstGeom prst="rect">
            <a:avLst/>
          </a:prstGeom>
        </p:spPr>
        <p:txBody>
          <a:bodyPr anchorCtr="0" anchor="ctr" bIns="91425" lIns="91425" spcFirstLastPara="1" rIns="91425" wrap="square" tIns="91425">
            <a:noAutofit/>
          </a:bodyPr>
          <a:lstStyle/>
          <a:p>
            <a:pPr indent="0" lvl="0" marL="0" rtl="0">
              <a:lnSpc>
                <a:spcPct val="100000"/>
              </a:lnSpc>
              <a:spcBef>
                <a:spcPts val="0"/>
              </a:spcBef>
              <a:spcAft>
                <a:spcPts val="0"/>
              </a:spcAft>
              <a:buNone/>
            </a:pPr>
            <a:r>
              <a:rPr b="1" lang="en" sz="1600"/>
              <a:t>Sphero &amp; Dash - Bowling</a:t>
            </a:r>
            <a:endParaRPr b="1" sz="1600"/>
          </a:p>
          <a:p>
            <a:pPr indent="0" lvl="0" marL="0" rtl="0">
              <a:lnSpc>
                <a:spcPct val="100000"/>
              </a:lnSpc>
              <a:spcBef>
                <a:spcPts val="800"/>
              </a:spcBef>
              <a:spcAft>
                <a:spcPts val="0"/>
              </a:spcAft>
              <a:buNone/>
            </a:pPr>
            <a:r>
              <a:rPr lang="en"/>
              <a:t>Common Core Standard </a:t>
            </a:r>
            <a:endParaRPr/>
          </a:p>
          <a:p>
            <a:pPr indent="0" lvl="0" marL="0" rtl="0">
              <a:spcBef>
                <a:spcPts val="800"/>
              </a:spcBef>
              <a:spcAft>
                <a:spcPts val="1600"/>
              </a:spcAft>
              <a:buNone/>
            </a:pPr>
            <a:r>
              <a:t/>
            </a:r>
            <a:endParaRPr/>
          </a:p>
        </p:txBody>
      </p:sp>
      <p:pic>
        <p:nvPicPr>
          <p:cNvPr id="266" name="Shape 266"/>
          <p:cNvPicPr preferRelativeResize="0"/>
          <p:nvPr/>
        </p:nvPicPr>
        <p:blipFill rotWithShape="1">
          <a:blip r:embed="rId3">
            <a:alphaModFix/>
          </a:blip>
          <a:srcRect b="4821" l="9102" r="12759" t="7033"/>
          <a:stretch/>
        </p:blipFill>
        <p:spPr>
          <a:xfrm rot="-5400000">
            <a:off x="6909837" y="10414"/>
            <a:ext cx="1407748" cy="2117223"/>
          </a:xfrm>
          <a:prstGeom prst="rect">
            <a:avLst/>
          </a:prstGeom>
          <a:noFill/>
          <a:ln>
            <a:noFill/>
          </a:ln>
        </p:spPr>
      </p:pic>
      <p:pic>
        <p:nvPicPr>
          <p:cNvPr id="267" name="Shape 267"/>
          <p:cNvPicPr preferRelativeResize="0"/>
          <p:nvPr/>
        </p:nvPicPr>
        <p:blipFill rotWithShape="1">
          <a:blip r:embed="rId4">
            <a:alphaModFix/>
          </a:blip>
          <a:srcRect b="3046" l="10597" r="20763" t="7098"/>
          <a:stretch/>
        </p:blipFill>
        <p:spPr>
          <a:xfrm>
            <a:off x="3303100" y="1600675"/>
            <a:ext cx="1057925" cy="1846576"/>
          </a:xfrm>
          <a:prstGeom prst="rect">
            <a:avLst/>
          </a:prstGeom>
          <a:noFill/>
          <a:ln>
            <a:noFill/>
          </a:ln>
        </p:spPr>
      </p:pic>
      <p:pic>
        <p:nvPicPr>
          <p:cNvPr id="268" name="Shape 268"/>
          <p:cNvPicPr preferRelativeResize="0"/>
          <p:nvPr/>
        </p:nvPicPr>
        <p:blipFill>
          <a:blip r:embed="rId5">
            <a:alphaModFix/>
          </a:blip>
          <a:stretch>
            <a:fillRect/>
          </a:stretch>
        </p:blipFill>
        <p:spPr>
          <a:xfrm>
            <a:off x="6250449" y="3165375"/>
            <a:ext cx="950600" cy="1506307"/>
          </a:xfrm>
          <a:prstGeom prst="rect">
            <a:avLst/>
          </a:prstGeom>
          <a:noFill/>
          <a:ln>
            <a:noFill/>
          </a:ln>
        </p:spPr>
      </p:pic>
      <p:pic>
        <p:nvPicPr>
          <p:cNvPr id="269" name="Shape 269"/>
          <p:cNvPicPr preferRelativeResize="0"/>
          <p:nvPr/>
        </p:nvPicPr>
        <p:blipFill rotWithShape="1">
          <a:blip r:embed="rId6">
            <a:alphaModFix/>
          </a:blip>
          <a:srcRect b="15679" l="7578" r="7561" t="12294"/>
          <a:stretch/>
        </p:blipFill>
        <p:spPr>
          <a:xfrm>
            <a:off x="7381029" y="3181100"/>
            <a:ext cx="1291295" cy="15063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sp>
        <p:nvSpPr>
          <p:cNvPr id="274" name="Shape 274"/>
          <p:cNvSpPr txBox="1"/>
          <p:nvPr>
            <p:ph type="title"/>
          </p:nvPr>
        </p:nvSpPr>
        <p:spPr>
          <a:xfrm>
            <a:off x="352675" y="365150"/>
            <a:ext cx="3451200" cy="98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Occupational</a:t>
            </a:r>
            <a:r>
              <a:rPr lang="en"/>
              <a:t> Therapist Andrea</a:t>
            </a:r>
            <a:endParaRPr/>
          </a:p>
        </p:txBody>
      </p:sp>
      <p:sp>
        <p:nvSpPr>
          <p:cNvPr id="275" name="Shape 275"/>
          <p:cNvSpPr txBox="1"/>
          <p:nvPr>
            <p:ph idx="1" type="body"/>
          </p:nvPr>
        </p:nvSpPr>
        <p:spPr>
          <a:xfrm>
            <a:off x="4105013" y="883200"/>
            <a:ext cx="2397900" cy="561900"/>
          </a:xfrm>
          <a:prstGeom prst="rect">
            <a:avLst/>
          </a:prstGeom>
        </p:spPr>
        <p:txBody>
          <a:bodyPr anchorCtr="0" anchor="ctr" bIns="91425" lIns="91425" spcFirstLastPara="1" rIns="91425" wrap="square" tIns="91425">
            <a:noAutofit/>
          </a:bodyPr>
          <a:lstStyle/>
          <a:p>
            <a:pPr indent="0" lvl="0" marL="0" rtl="0">
              <a:lnSpc>
                <a:spcPct val="100000"/>
              </a:lnSpc>
              <a:spcBef>
                <a:spcPts val="0"/>
              </a:spcBef>
              <a:spcAft>
                <a:spcPts val="0"/>
              </a:spcAft>
              <a:buNone/>
            </a:pPr>
            <a:r>
              <a:rPr b="1" lang="en" sz="1600"/>
              <a:t>Ozobot</a:t>
            </a:r>
            <a:r>
              <a:rPr b="1" lang="en" sz="1600"/>
              <a:t> - Handwriting</a:t>
            </a:r>
            <a:endParaRPr b="1" sz="1600"/>
          </a:p>
          <a:p>
            <a:pPr indent="0" lvl="0" marL="0" rtl="0">
              <a:lnSpc>
                <a:spcPct val="100000"/>
              </a:lnSpc>
              <a:spcBef>
                <a:spcPts val="800"/>
              </a:spcBef>
              <a:spcAft>
                <a:spcPts val="0"/>
              </a:spcAft>
              <a:buNone/>
            </a:pPr>
            <a:r>
              <a:rPr lang="en"/>
              <a:t>Common Core Standard  2.5</a:t>
            </a:r>
            <a:endParaRPr/>
          </a:p>
          <a:p>
            <a:pPr indent="0" lvl="0" marL="0" rtl="0">
              <a:spcBef>
                <a:spcPts val="800"/>
              </a:spcBef>
              <a:spcAft>
                <a:spcPts val="1600"/>
              </a:spcAft>
              <a:buNone/>
            </a:pPr>
            <a:r>
              <a:t/>
            </a:r>
            <a:endParaRPr/>
          </a:p>
        </p:txBody>
      </p:sp>
      <p:sp>
        <p:nvSpPr>
          <p:cNvPr id="276" name="Shape 276"/>
          <p:cNvSpPr txBox="1"/>
          <p:nvPr>
            <p:ph type="title"/>
          </p:nvPr>
        </p:nvSpPr>
        <p:spPr>
          <a:xfrm>
            <a:off x="256975" y="1860775"/>
            <a:ext cx="2781300" cy="98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Speech </a:t>
            </a:r>
            <a:r>
              <a:rPr lang="en"/>
              <a:t>Therapist Olivia</a:t>
            </a:r>
            <a:endParaRPr/>
          </a:p>
        </p:txBody>
      </p:sp>
      <p:sp>
        <p:nvSpPr>
          <p:cNvPr id="277" name="Shape 277"/>
          <p:cNvSpPr txBox="1"/>
          <p:nvPr>
            <p:ph type="title"/>
          </p:nvPr>
        </p:nvSpPr>
        <p:spPr>
          <a:xfrm>
            <a:off x="352675" y="3583650"/>
            <a:ext cx="2924700" cy="98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Physical Therapist</a:t>
            </a:r>
            <a:r>
              <a:rPr lang="en"/>
              <a:t> Elizabeth</a:t>
            </a:r>
            <a:endParaRPr/>
          </a:p>
        </p:txBody>
      </p:sp>
      <p:sp>
        <p:nvSpPr>
          <p:cNvPr id="278" name="Shape 278"/>
          <p:cNvSpPr txBox="1"/>
          <p:nvPr>
            <p:ph idx="1" type="body"/>
          </p:nvPr>
        </p:nvSpPr>
        <p:spPr>
          <a:xfrm>
            <a:off x="4883750" y="2458250"/>
            <a:ext cx="3056400" cy="561900"/>
          </a:xfrm>
          <a:prstGeom prst="rect">
            <a:avLst/>
          </a:prstGeom>
        </p:spPr>
        <p:txBody>
          <a:bodyPr anchorCtr="0" anchor="ctr" bIns="91425" lIns="91425" spcFirstLastPara="1" rIns="91425" wrap="square" tIns="91425">
            <a:noAutofit/>
          </a:bodyPr>
          <a:lstStyle/>
          <a:p>
            <a:pPr indent="0" lvl="0" marL="0" rtl="0">
              <a:lnSpc>
                <a:spcPct val="100000"/>
              </a:lnSpc>
              <a:spcBef>
                <a:spcPts val="0"/>
              </a:spcBef>
              <a:spcAft>
                <a:spcPts val="0"/>
              </a:spcAft>
              <a:buNone/>
            </a:pPr>
            <a:r>
              <a:rPr b="1" lang="en" sz="1600"/>
              <a:t>Ozobot - Sequencing</a:t>
            </a:r>
            <a:endParaRPr b="1" sz="1600"/>
          </a:p>
          <a:p>
            <a:pPr indent="0" lvl="0" marL="0" rtl="0">
              <a:lnSpc>
                <a:spcPct val="100000"/>
              </a:lnSpc>
              <a:spcBef>
                <a:spcPts val="800"/>
              </a:spcBef>
              <a:spcAft>
                <a:spcPts val="0"/>
              </a:spcAft>
              <a:buNone/>
            </a:pPr>
            <a:r>
              <a:rPr lang="en"/>
              <a:t>Common Core </a:t>
            </a:r>
            <a:r>
              <a:rPr lang="en"/>
              <a:t>Standard 3.3</a:t>
            </a:r>
            <a:endParaRPr/>
          </a:p>
          <a:p>
            <a:pPr indent="0" lvl="0" marL="0" rtl="0">
              <a:spcBef>
                <a:spcPts val="800"/>
              </a:spcBef>
              <a:spcAft>
                <a:spcPts val="1600"/>
              </a:spcAft>
              <a:buNone/>
            </a:pPr>
            <a:r>
              <a:t/>
            </a:r>
            <a:endParaRPr/>
          </a:p>
        </p:txBody>
      </p:sp>
      <p:sp>
        <p:nvSpPr>
          <p:cNvPr id="279" name="Shape 279"/>
          <p:cNvSpPr txBox="1"/>
          <p:nvPr>
            <p:ph idx="1" type="body"/>
          </p:nvPr>
        </p:nvSpPr>
        <p:spPr>
          <a:xfrm>
            <a:off x="3211475" y="4002450"/>
            <a:ext cx="3451200" cy="561900"/>
          </a:xfrm>
          <a:prstGeom prst="rect">
            <a:avLst/>
          </a:prstGeom>
        </p:spPr>
        <p:txBody>
          <a:bodyPr anchorCtr="0" anchor="ctr" bIns="91425" lIns="91425" spcFirstLastPara="1" rIns="91425" wrap="square" tIns="91425">
            <a:noAutofit/>
          </a:bodyPr>
          <a:lstStyle/>
          <a:p>
            <a:pPr indent="0" lvl="0" marL="0" rtl="0">
              <a:lnSpc>
                <a:spcPct val="100000"/>
              </a:lnSpc>
              <a:spcBef>
                <a:spcPts val="0"/>
              </a:spcBef>
              <a:spcAft>
                <a:spcPts val="0"/>
              </a:spcAft>
              <a:buNone/>
            </a:pPr>
            <a:r>
              <a:rPr b="1" lang="en" sz="1600"/>
              <a:t>Dash - Power Wheelchair Training</a:t>
            </a:r>
            <a:endParaRPr b="1" sz="1600"/>
          </a:p>
          <a:p>
            <a:pPr indent="0" lvl="0" marL="0" rtl="0">
              <a:lnSpc>
                <a:spcPct val="100000"/>
              </a:lnSpc>
              <a:spcBef>
                <a:spcPts val="800"/>
              </a:spcBef>
              <a:spcAft>
                <a:spcPts val="0"/>
              </a:spcAft>
              <a:buNone/>
            </a:pPr>
            <a:r>
              <a:rPr lang="en"/>
              <a:t>Common Core Standard </a:t>
            </a:r>
            <a:endParaRPr/>
          </a:p>
          <a:p>
            <a:pPr indent="0" lvl="0" marL="0" rtl="0">
              <a:spcBef>
                <a:spcPts val="800"/>
              </a:spcBef>
              <a:spcAft>
                <a:spcPts val="1600"/>
              </a:spcAft>
              <a:buNone/>
            </a:pPr>
            <a:r>
              <a:t/>
            </a:r>
            <a:endParaRPr/>
          </a:p>
        </p:txBody>
      </p:sp>
      <p:pic>
        <p:nvPicPr>
          <p:cNvPr id="280" name="Shape 280"/>
          <p:cNvPicPr preferRelativeResize="0"/>
          <p:nvPr/>
        </p:nvPicPr>
        <p:blipFill rotWithShape="1">
          <a:blip r:embed="rId3">
            <a:alphaModFix/>
          </a:blip>
          <a:srcRect b="7109" l="13111" r="0" t="6920"/>
          <a:stretch/>
        </p:blipFill>
        <p:spPr>
          <a:xfrm>
            <a:off x="6502925" y="411000"/>
            <a:ext cx="2029920" cy="1506296"/>
          </a:xfrm>
          <a:prstGeom prst="rect">
            <a:avLst/>
          </a:prstGeom>
          <a:noFill/>
          <a:ln>
            <a:noFill/>
          </a:ln>
        </p:spPr>
      </p:pic>
      <p:pic>
        <p:nvPicPr>
          <p:cNvPr id="281" name="Shape 281"/>
          <p:cNvPicPr preferRelativeResize="0"/>
          <p:nvPr/>
        </p:nvPicPr>
        <p:blipFill rotWithShape="1">
          <a:blip r:embed="rId4">
            <a:alphaModFix/>
          </a:blip>
          <a:srcRect b="15679" l="0" r="0" t="17170"/>
          <a:stretch/>
        </p:blipFill>
        <p:spPr>
          <a:xfrm>
            <a:off x="3147463" y="1843350"/>
            <a:ext cx="1627099" cy="1456804"/>
          </a:xfrm>
          <a:prstGeom prst="rect">
            <a:avLst/>
          </a:prstGeom>
          <a:noFill/>
          <a:ln>
            <a:noFill/>
          </a:ln>
        </p:spPr>
      </p:pic>
      <p:pic>
        <p:nvPicPr>
          <p:cNvPr id="282" name="Shape 282"/>
          <p:cNvPicPr preferRelativeResize="0"/>
          <p:nvPr/>
        </p:nvPicPr>
        <p:blipFill rotWithShape="1">
          <a:blip r:embed="rId5">
            <a:alphaModFix/>
          </a:blip>
          <a:srcRect b="0" l="8880" r="10532" t="28093"/>
          <a:stretch/>
        </p:blipFill>
        <p:spPr>
          <a:xfrm>
            <a:off x="6567575" y="3167951"/>
            <a:ext cx="2177030" cy="1456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Shape 287"/>
          <p:cNvSpPr txBox="1"/>
          <p:nvPr>
            <p:ph type="title"/>
          </p:nvPr>
        </p:nvSpPr>
        <p:spPr>
          <a:xfrm>
            <a:off x="179425" y="1435250"/>
            <a:ext cx="2727300" cy="766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rPr>
              <a:t>Major Theme One</a:t>
            </a:r>
            <a:endParaRPr sz="3000"/>
          </a:p>
        </p:txBody>
      </p:sp>
      <p:pic>
        <p:nvPicPr>
          <p:cNvPr id="288" name="Shape 288"/>
          <p:cNvPicPr preferRelativeResize="0"/>
          <p:nvPr/>
        </p:nvPicPr>
        <p:blipFill>
          <a:blip r:embed="rId3">
            <a:alphaModFix/>
          </a:blip>
          <a:stretch>
            <a:fillRect/>
          </a:stretch>
        </p:blipFill>
        <p:spPr>
          <a:xfrm>
            <a:off x="3369238" y="1435262"/>
            <a:ext cx="5416524" cy="3404874"/>
          </a:xfrm>
          <a:prstGeom prst="rect">
            <a:avLst/>
          </a:prstGeom>
          <a:noFill/>
          <a:ln>
            <a:noFill/>
          </a:ln>
        </p:spPr>
      </p:pic>
      <p:sp>
        <p:nvSpPr>
          <p:cNvPr id="289" name="Shape 289"/>
          <p:cNvSpPr txBox="1"/>
          <p:nvPr/>
        </p:nvSpPr>
        <p:spPr>
          <a:xfrm>
            <a:off x="3410050" y="405375"/>
            <a:ext cx="5334900" cy="6819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b="1" lang="en">
                <a:latin typeface="Roboto"/>
                <a:ea typeface="Roboto"/>
                <a:cs typeface="Roboto"/>
                <a:sym typeface="Roboto"/>
              </a:rPr>
              <a:t>Administrators’ role involved managing resources to make robotics available, supporting teachers’ and therapists’ use of robotics by providing training and answering questions, and facilitating innovation in the use of robotics in education.</a:t>
            </a:r>
            <a:endParaRPr>
              <a:latin typeface="Roboto"/>
              <a:ea typeface="Roboto"/>
              <a:cs typeface="Roboto"/>
              <a:sym typeface="Roboto"/>
            </a:endParaRPr>
          </a:p>
          <a:p>
            <a:pPr indent="0" lvl="0" marL="0">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Shape 294"/>
          <p:cNvSpPr txBox="1"/>
          <p:nvPr>
            <p:ph type="title"/>
          </p:nvPr>
        </p:nvSpPr>
        <p:spPr>
          <a:xfrm>
            <a:off x="167475" y="1478675"/>
            <a:ext cx="2727300" cy="766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rPr>
              <a:t>Major Theme Two</a:t>
            </a:r>
            <a:endParaRPr sz="3000">
              <a:solidFill>
                <a:srgbClr val="FFFFFF"/>
              </a:solidFill>
            </a:endParaRPr>
          </a:p>
        </p:txBody>
      </p:sp>
      <p:pic>
        <p:nvPicPr>
          <p:cNvPr id="295" name="Shape 295"/>
          <p:cNvPicPr preferRelativeResize="0"/>
          <p:nvPr/>
        </p:nvPicPr>
        <p:blipFill>
          <a:blip r:embed="rId3">
            <a:alphaModFix/>
          </a:blip>
          <a:stretch>
            <a:fillRect/>
          </a:stretch>
        </p:blipFill>
        <p:spPr>
          <a:xfrm>
            <a:off x="3380100" y="1478687"/>
            <a:ext cx="5369002" cy="2576375"/>
          </a:xfrm>
          <a:prstGeom prst="rect">
            <a:avLst/>
          </a:prstGeom>
          <a:noFill/>
          <a:ln>
            <a:noFill/>
          </a:ln>
        </p:spPr>
      </p:pic>
      <p:sp>
        <p:nvSpPr>
          <p:cNvPr id="296" name="Shape 296"/>
          <p:cNvSpPr txBox="1"/>
          <p:nvPr/>
        </p:nvSpPr>
        <p:spPr>
          <a:xfrm>
            <a:off x="3385150" y="465150"/>
            <a:ext cx="5358900" cy="4905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b="1" lang="en">
                <a:latin typeface="Roboto"/>
                <a:ea typeface="Roboto"/>
                <a:cs typeface="Roboto"/>
                <a:sym typeface="Roboto"/>
              </a:rPr>
              <a:t>Teachers’ knowledge and implementation of robotics impacted educational and therapeutic goals by enhancing student engagement and comprehension.</a:t>
            </a:r>
            <a:r>
              <a:rPr lang="en">
                <a:latin typeface="Roboto"/>
                <a:ea typeface="Roboto"/>
                <a:cs typeface="Roboto"/>
                <a:sym typeface="Roboto"/>
              </a:rPr>
              <a:t>  </a:t>
            </a:r>
            <a:endParaRPr>
              <a:latin typeface="Roboto"/>
              <a:ea typeface="Roboto"/>
              <a:cs typeface="Roboto"/>
              <a:sym typeface="Roboto"/>
            </a:endParaRPr>
          </a:p>
          <a:p>
            <a:pPr indent="0" lvl="0" marL="0">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Shape 301"/>
          <p:cNvSpPr txBox="1"/>
          <p:nvPr>
            <p:ph type="title"/>
          </p:nvPr>
        </p:nvSpPr>
        <p:spPr>
          <a:xfrm>
            <a:off x="131575" y="1350800"/>
            <a:ext cx="2727300" cy="766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rPr>
              <a:t>Major Theme Three</a:t>
            </a:r>
            <a:endParaRPr sz="3000">
              <a:solidFill>
                <a:srgbClr val="FFFFFF"/>
              </a:solidFill>
            </a:endParaRPr>
          </a:p>
        </p:txBody>
      </p:sp>
      <p:pic>
        <p:nvPicPr>
          <p:cNvPr id="302" name="Shape 302"/>
          <p:cNvPicPr preferRelativeResize="0"/>
          <p:nvPr/>
        </p:nvPicPr>
        <p:blipFill>
          <a:blip r:embed="rId3">
            <a:alphaModFix/>
          </a:blip>
          <a:stretch>
            <a:fillRect/>
          </a:stretch>
        </p:blipFill>
        <p:spPr>
          <a:xfrm>
            <a:off x="3376900" y="1350800"/>
            <a:ext cx="5411250" cy="2896474"/>
          </a:xfrm>
          <a:prstGeom prst="rect">
            <a:avLst/>
          </a:prstGeom>
          <a:noFill/>
          <a:ln>
            <a:noFill/>
          </a:ln>
        </p:spPr>
      </p:pic>
      <p:sp>
        <p:nvSpPr>
          <p:cNvPr id="303" name="Shape 303"/>
          <p:cNvSpPr txBox="1"/>
          <p:nvPr/>
        </p:nvSpPr>
        <p:spPr>
          <a:xfrm>
            <a:off x="3409075" y="417325"/>
            <a:ext cx="5346900" cy="5742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b="1" lang="en">
                <a:latin typeface="Roboto"/>
                <a:ea typeface="Roboto"/>
                <a:cs typeface="Roboto"/>
                <a:sym typeface="Roboto"/>
              </a:rPr>
              <a:t>Therapists’ knowledge and implementation of robotics impacted educational and therapeutic goals by enhancing student motivation and goal attainment. </a:t>
            </a:r>
            <a:r>
              <a:rPr lang="en">
                <a:latin typeface="Roboto"/>
                <a:ea typeface="Roboto"/>
                <a:cs typeface="Roboto"/>
                <a:sym typeface="Roboto"/>
              </a:rPr>
              <a:t> </a:t>
            </a:r>
            <a:endParaRPr>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Shape 308"/>
          <p:cNvSpPr txBox="1"/>
          <p:nvPr>
            <p:ph type="title"/>
          </p:nvPr>
        </p:nvSpPr>
        <p:spPr>
          <a:xfrm>
            <a:off x="143550" y="1238800"/>
            <a:ext cx="2727300" cy="766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rPr>
              <a:t>Major Theme Four</a:t>
            </a:r>
            <a:endParaRPr sz="3000">
              <a:solidFill>
                <a:srgbClr val="FFFFFF"/>
              </a:solidFill>
            </a:endParaRPr>
          </a:p>
        </p:txBody>
      </p:sp>
      <p:pic>
        <p:nvPicPr>
          <p:cNvPr id="309" name="Shape 309"/>
          <p:cNvPicPr preferRelativeResize="0"/>
          <p:nvPr/>
        </p:nvPicPr>
        <p:blipFill>
          <a:blip r:embed="rId3">
            <a:alphaModFix/>
          </a:blip>
          <a:stretch>
            <a:fillRect/>
          </a:stretch>
        </p:blipFill>
        <p:spPr>
          <a:xfrm>
            <a:off x="3370125" y="1238800"/>
            <a:ext cx="5421673" cy="2194650"/>
          </a:xfrm>
          <a:prstGeom prst="rect">
            <a:avLst/>
          </a:prstGeom>
          <a:noFill/>
          <a:ln>
            <a:noFill/>
          </a:ln>
        </p:spPr>
      </p:pic>
      <p:sp>
        <p:nvSpPr>
          <p:cNvPr id="310" name="Shape 310"/>
          <p:cNvSpPr txBox="1"/>
          <p:nvPr/>
        </p:nvSpPr>
        <p:spPr>
          <a:xfrm>
            <a:off x="3455363" y="405375"/>
            <a:ext cx="5251200" cy="6339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b="1" lang="en">
                <a:latin typeface="Roboto"/>
                <a:ea typeface="Roboto"/>
                <a:cs typeface="Roboto"/>
                <a:sym typeface="Roboto"/>
              </a:rPr>
              <a:t>Teachers, therapists, and administrators experienced time and funding as constraints during the implementation of robotics.</a:t>
            </a:r>
            <a:r>
              <a:rPr lang="en">
                <a:latin typeface="Roboto"/>
                <a:ea typeface="Roboto"/>
                <a:cs typeface="Roboto"/>
                <a:sym typeface="Roboto"/>
              </a:rPr>
              <a:t> </a:t>
            </a:r>
            <a:r>
              <a:rPr lang="en" sz="1200">
                <a:latin typeface="Times New Roman"/>
                <a:ea typeface="Times New Roman"/>
                <a:cs typeface="Times New Roman"/>
                <a:sym typeface="Times New Roman"/>
              </a:rPr>
              <a:t> </a:t>
            </a:r>
            <a:endParaRPr sz="11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Shape 315"/>
          <p:cNvSpPr txBox="1"/>
          <p:nvPr>
            <p:ph type="title"/>
          </p:nvPr>
        </p:nvSpPr>
        <p:spPr>
          <a:xfrm>
            <a:off x="191375" y="1518150"/>
            <a:ext cx="2727300" cy="766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rPr>
              <a:t>Major Theme Five</a:t>
            </a:r>
            <a:endParaRPr sz="3000">
              <a:solidFill>
                <a:srgbClr val="FFFFFF"/>
              </a:solidFill>
            </a:endParaRPr>
          </a:p>
        </p:txBody>
      </p:sp>
      <p:pic>
        <p:nvPicPr>
          <p:cNvPr id="316" name="Shape 316"/>
          <p:cNvPicPr preferRelativeResize="0"/>
          <p:nvPr/>
        </p:nvPicPr>
        <p:blipFill>
          <a:blip r:embed="rId3">
            <a:alphaModFix/>
          </a:blip>
          <a:stretch>
            <a:fillRect/>
          </a:stretch>
        </p:blipFill>
        <p:spPr>
          <a:xfrm>
            <a:off x="3394000" y="1518150"/>
            <a:ext cx="5389175" cy="2045074"/>
          </a:xfrm>
          <a:prstGeom prst="rect">
            <a:avLst/>
          </a:prstGeom>
          <a:noFill/>
          <a:ln>
            <a:noFill/>
          </a:ln>
        </p:spPr>
      </p:pic>
      <p:sp>
        <p:nvSpPr>
          <p:cNvPr id="317" name="Shape 317"/>
          <p:cNvSpPr txBox="1"/>
          <p:nvPr/>
        </p:nvSpPr>
        <p:spPr>
          <a:xfrm>
            <a:off x="3397100" y="465175"/>
            <a:ext cx="5389200" cy="8373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b="1" lang="en">
                <a:latin typeface="Roboto"/>
                <a:ea typeface="Roboto"/>
                <a:cs typeface="Roboto"/>
                <a:sym typeface="Roboto"/>
              </a:rPr>
              <a:t>Administrators, therapists, and teachers perceived enhanced student achievement and engagement, and teachers experienced excitement, during the implementation of robotics.</a:t>
            </a:r>
            <a:endParaRPr>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sp>
        <p:nvSpPr>
          <p:cNvPr id="322" name="Shape 322"/>
          <p:cNvSpPr txBox="1"/>
          <p:nvPr>
            <p:ph type="title"/>
          </p:nvPr>
        </p:nvSpPr>
        <p:spPr>
          <a:xfrm>
            <a:off x="179425" y="1253675"/>
            <a:ext cx="2727300" cy="766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rPr>
              <a:t>Major Theme Six</a:t>
            </a:r>
            <a:endParaRPr sz="3000">
              <a:solidFill>
                <a:srgbClr val="FFFFFF"/>
              </a:solidFill>
            </a:endParaRPr>
          </a:p>
        </p:txBody>
      </p:sp>
      <p:pic>
        <p:nvPicPr>
          <p:cNvPr id="323" name="Shape 323"/>
          <p:cNvPicPr preferRelativeResize="0"/>
          <p:nvPr/>
        </p:nvPicPr>
        <p:blipFill>
          <a:blip r:embed="rId3">
            <a:alphaModFix/>
          </a:blip>
          <a:stretch>
            <a:fillRect/>
          </a:stretch>
        </p:blipFill>
        <p:spPr>
          <a:xfrm>
            <a:off x="3353650" y="1253686"/>
            <a:ext cx="5421649" cy="2189075"/>
          </a:xfrm>
          <a:prstGeom prst="rect">
            <a:avLst/>
          </a:prstGeom>
          <a:noFill/>
          <a:ln>
            <a:noFill/>
          </a:ln>
        </p:spPr>
      </p:pic>
      <p:sp>
        <p:nvSpPr>
          <p:cNvPr id="324" name="Shape 324"/>
          <p:cNvSpPr txBox="1"/>
          <p:nvPr/>
        </p:nvSpPr>
        <p:spPr>
          <a:xfrm>
            <a:off x="3373175" y="465175"/>
            <a:ext cx="5382600" cy="7665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b="1" lang="en">
                <a:latin typeface="Roboto"/>
                <a:ea typeface="Roboto"/>
                <a:cs typeface="Roboto"/>
                <a:sym typeface="Roboto"/>
              </a:rPr>
              <a:t>The UDL principles of engagement, representation, and expression were represented by the implementation of robotics.</a:t>
            </a:r>
            <a:endParaRPr>
              <a:latin typeface="Roboto"/>
              <a:ea typeface="Roboto"/>
              <a:cs typeface="Roboto"/>
              <a:sym typeface="Roboto"/>
            </a:endParaRPr>
          </a:p>
          <a:p>
            <a:pPr indent="0" lvl="0" marL="0">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173" name="Shape 173"/>
        <p:cNvGrpSpPr/>
        <p:nvPr/>
      </p:nvGrpSpPr>
      <p:grpSpPr>
        <a:xfrm>
          <a:off x="0" y="0"/>
          <a:ext cx="0" cy="0"/>
          <a:chOff x="0" y="0"/>
          <a:chExt cx="0" cy="0"/>
        </a:xfrm>
      </p:grpSpPr>
      <p:pic>
        <p:nvPicPr>
          <p:cNvPr id="174" name="Shape 174"/>
          <p:cNvPicPr preferRelativeResize="0"/>
          <p:nvPr/>
        </p:nvPicPr>
        <p:blipFill>
          <a:blip r:embed="rId3">
            <a:alphaModFix/>
          </a:blip>
          <a:stretch>
            <a:fillRect/>
          </a:stretch>
        </p:blipFill>
        <p:spPr>
          <a:xfrm>
            <a:off x="0" y="420225"/>
            <a:ext cx="9144000" cy="430303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Shape 329"/>
          <p:cNvSpPr txBox="1"/>
          <p:nvPr>
            <p:ph type="title"/>
          </p:nvPr>
        </p:nvSpPr>
        <p:spPr>
          <a:xfrm>
            <a:off x="311700" y="445375"/>
            <a:ext cx="8520600" cy="607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a:t>Conclusions</a:t>
            </a:r>
            <a:endParaRPr b="1"/>
          </a:p>
        </p:txBody>
      </p:sp>
      <p:sp>
        <p:nvSpPr>
          <p:cNvPr id="330" name="Shape 330"/>
          <p:cNvSpPr txBox="1"/>
          <p:nvPr>
            <p:ph idx="1" type="body"/>
          </p:nvPr>
        </p:nvSpPr>
        <p:spPr>
          <a:xfrm>
            <a:off x="311700" y="1434900"/>
            <a:ext cx="8520600" cy="22737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Clr>
                <a:srgbClr val="000000"/>
              </a:buClr>
              <a:buSzPts val="1800"/>
              <a:buChar char="●"/>
            </a:pPr>
            <a:r>
              <a:rPr lang="en">
                <a:solidFill>
                  <a:srgbClr val="000000"/>
                </a:solidFill>
              </a:rPr>
              <a:t>Robotics use increases motivation, goal attainment, enjoyment, engagement and comprehension</a:t>
            </a:r>
            <a:endParaRPr>
              <a:solidFill>
                <a:srgbClr val="000000"/>
              </a:solidFill>
            </a:endParaRPr>
          </a:p>
          <a:p>
            <a:pPr indent="-342900" lvl="0" marL="457200" rtl="0">
              <a:spcBef>
                <a:spcPts val="0"/>
              </a:spcBef>
              <a:spcAft>
                <a:spcPts val="0"/>
              </a:spcAft>
              <a:buClr>
                <a:srgbClr val="000000"/>
              </a:buClr>
              <a:buSzPts val="1800"/>
              <a:buChar char="●"/>
            </a:pPr>
            <a:r>
              <a:rPr lang="en">
                <a:solidFill>
                  <a:srgbClr val="000000"/>
                </a:solidFill>
              </a:rPr>
              <a:t>Administrators have an important role </a:t>
            </a:r>
            <a:endParaRPr>
              <a:solidFill>
                <a:srgbClr val="000000"/>
              </a:solidFill>
            </a:endParaRPr>
          </a:p>
          <a:p>
            <a:pPr indent="-342900" lvl="0" marL="457200" rtl="0">
              <a:spcBef>
                <a:spcPts val="0"/>
              </a:spcBef>
              <a:spcAft>
                <a:spcPts val="0"/>
              </a:spcAft>
              <a:buClr>
                <a:srgbClr val="000000"/>
              </a:buClr>
              <a:buSzPts val="1800"/>
              <a:buChar char="●"/>
            </a:pPr>
            <a:r>
              <a:rPr lang="en">
                <a:solidFill>
                  <a:srgbClr val="000000"/>
                </a:solidFill>
              </a:rPr>
              <a:t>Time and planning</a:t>
            </a:r>
            <a:endParaRPr>
              <a:solidFill>
                <a:srgbClr val="000000"/>
              </a:solidFill>
            </a:endParaRPr>
          </a:p>
          <a:p>
            <a:pPr indent="-342900" lvl="0" marL="457200" rtl="0">
              <a:spcBef>
                <a:spcPts val="0"/>
              </a:spcBef>
              <a:spcAft>
                <a:spcPts val="0"/>
              </a:spcAft>
              <a:buClr>
                <a:srgbClr val="000000"/>
              </a:buClr>
              <a:buSzPts val="1800"/>
              <a:buChar char="●"/>
            </a:pPr>
            <a:r>
              <a:rPr lang="en">
                <a:solidFill>
                  <a:srgbClr val="000000"/>
                </a:solidFill>
              </a:rPr>
              <a:t>Training</a:t>
            </a:r>
            <a:endParaRPr>
              <a:solidFill>
                <a:srgbClr val="000000"/>
              </a:solidFill>
            </a:endParaRPr>
          </a:p>
          <a:p>
            <a:pPr indent="-342900" lvl="0" marL="457200" rtl="0">
              <a:spcBef>
                <a:spcPts val="0"/>
              </a:spcBef>
              <a:spcAft>
                <a:spcPts val="0"/>
              </a:spcAft>
              <a:buClr>
                <a:srgbClr val="000000"/>
              </a:buClr>
              <a:buSzPts val="1800"/>
              <a:buChar char="●"/>
            </a:pPr>
            <a:r>
              <a:rPr lang="en">
                <a:solidFill>
                  <a:srgbClr val="000000"/>
                </a:solidFill>
              </a:rPr>
              <a:t>Supports UDL Principles</a:t>
            </a:r>
            <a:endParaRPr>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Shape 335"/>
          <p:cNvSpPr txBox="1"/>
          <p:nvPr>
            <p:ph type="title"/>
          </p:nvPr>
        </p:nvSpPr>
        <p:spPr>
          <a:xfrm>
            <a:off x="311700" y="176200"/>
            <a:ext cx="8520600" cy="607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a:t>Recommendations</a:t>
            </a:r>
            <a:endParaRPr b="1"/>
          </a:p>
        </p:txBody>
      </p:sp>
      <p:sp>
        <p:nvSpPr>
          <p:cNvPr id="336" name="Shape 336"/>
          <p:cNvSpPr txBox="1"/>
          <p:nvPr>
            <p:ph idx="1" type="body"/>
          </p:nvPr>
        </p:nvSpPr>
        <p:spPr>
          <a:xfrm>
            <a:off x="311700" y="784000"/>
            <a:ext cx="8520600" cy="33390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Clr>
                <a:srgbClr val="000000"/>
              </a:buClr>
              <a:buSzPts val="1800"/>
              <a:buChar char="●"/>
            </a:pPr>
            <a:r>
              <a:rPr lang="en">
                <a:solidFill>
                  <a:srgbClr val="000000"/>
                </a:solidFill>
              </a:rPr>
              <a:t>More research investigating the benefits robotics have on low-incidence disabilities</a:t>
            </a:r>
            <a:endParaRPr>
              <a:solidFill>
                <a:srgbClr val="000000"/>
              </a:solidFill>
            </a:endParaRPr>
          </a:p>
          <a:p>
            <a:pPr indent="-342900" lvl="0" marL="457200" rtl="0">
              <a:spcBef>
                <a:spcPts val="0"/>
              </a:spcBef>
              <a:spcAft>
                <a:spcPts val="0"/>
              </a:spcAft>
              <a:buClr>
                <a:srgbClr val="000000"/>
              </a:buClr>
              <a:buSzPts val="1800"/>
              <a:buChar char="●"/>
            </a:pPr>
            <a:r>
              <a:rPr lang="en">
                <a:solidFill>
                  <a:srgbClr val="000000"/>
                </a:solidFill>
              </a:rPr>
              <a:t>Increasing sample size</a:t>
            </a:r>
            <a:endParaRPr>
              <a:solidFill>
                <a:srgbClr val="000000"/>
              </a:solidFill>
            </a:endParaRPr>
          </a:p>
          <a:p>
            <a:pPr indent="-342900" lvl="0" marL="457200" rtl="0">
              <a:spcBef>
                <a:spcPts val="0"/>
              </a:spcBef>
              <a:spcAft>
                <a:spcPts val="0"/>
              </a:spcAft>
              <a:buClr>
                <a:srgbClr val="000000"/>
              </a:buClr>
              <a:buSzPts val="1800"/>
              <a:buChar char="●"/>
            </a:pPr>
            <a:r>
              <a:rPr lang="en">
                <a:solidFill>
                  <a:srgbClr val="000000"/>
                </a:solidFill>
              </a:rPr>
              <a:t>Expand research to look at specific needs of specific disabilities</a:t>
            </a:r>
            <a:endParaRPr>
              <a:solidFill>
                <a:srgbClr val="000000"/>
              </a:solidFill>
            </a:endParaRPr>
          </a:p>
          <a:p>
            <a:pPr indent="-342900" lvl="0" marL="457200" rtl="0">
              <a:spcBef>
                <a:spcPts val="0"/>
              </a:spcBef>
              <a:spcAft>
                <a:spcPts val="0"/>
              </a:spcAft>
              <a:buClr>
                <a:srgbClr val="000000"/>
              </a:buClr>
              <a:buSzPts val="1800"/>
              <a:buChar char="●"/>
            </a:pPr>
            <a:r>
              <a:rPr lang="en">
                <a:solidFill>
                  <a:srgbClr val="000000"/>
                </a:solidFill>
              </a:rPr>
              <a:t>Explore the impact of humanoid robots on the educational experience of students with low-incidence disabilities</a:t>
            </a:r>
            <a:endParaRPr>
              <a:solidFill>
                <a:srgbClr val="000000"/>
              </a:solidFill>
            </a:endParaRPr>
          </a:p>
          <a:p>
            <a:pPr indent="-342900" lvl="0" marL="457200" rtl="0">
              <a:spcBef>
                <a:spcPts val="0"/>
              </a:spcBef>
              <a:spcAft>
                <a:spcPts val="0"/>
              </a:spcAft>
              <a:buClr>
                <a:srgbClr val="000000"/>
              </a:buClr>
              <a:buSzPts val="1800"/>
              <a:buChar char="●"/>
            </a:pPr>
            <a:r>
              <a:rPr lang="en">
                <a:solidFill>
                  <a:srgbClr val="000000"/>
                </a:solidFill>
              </a:rPr>
              <a:t>Expanding the study to multiple school for students with low-incidence disabilities</a:t>
            </a:r>
            <a:endParaRPr>
              <a:solidFill>
                <a:srgbClr val="000000"/>
              </a:solidFill>
            </a:endParaRPr>
          </a:p>
          <a:p>
            <a:pPr indent="-342900" lvl="0" marL="457200" rtl="0">
              <a:spcBef>
                <a:spcPts val="0"/>
              </a:spcBef>
              <a:spcAft>
                <a:spcPts val="0"/>
              </a:spcAft>
              <a:buClr>
                <a:srgbClr val="000000"/>
              </a:buClr>
              <a:buSzPts val="1800"/>
              <a:buChar char="●"/>
            </a:pPr>
            <a:r>
              <a:rPr lang="en">
                <a:solidFill>
                  <a:srgbClr val="000000"/>
                </a:solidFill>
              </a:rPr>
              <a:t>Designing a quantitative study to measure how much improvement occurs after implementing robotics in aiding students with disabilities.  </a:t>
            </a:r>
            <a:endParaRPr>
              <a:solidFill>
                <a:srgbClr val="000000"/>
              </a:solidFill>
            </a:endParaRPr>
          </a:p>
          <a:p>
            <a:pPr indent="0" lvl="0" marL="0">
              <a:spcBef>
                <a:spcPts val="1600"/>
              </a:spcBef>
              <a:spcAft>
                <a:spcPts val="1600"/>
              </a:spcAft>
              <a:buNone/>
            </a:pPr>
            <a:r>
              <a:t/>
            </a:r>
            <a:endParaRPr sz="1200">
              <a:solidFill>
                <a:srgbClr val="000000"/>
              </a:solidFill>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 name="Shape 340"/>
        <p:cNvGrpSpPr/>
        <p:nvPr/>
      </p:nvGrpSpPr>
      <p:grpSpPr>
        <a:xfrm>
          <a:off x="0" y="0"/>
          <a:ext cx="0" cy="0"/>
          <a:chOff x="0" y="0"/>
          <a:chExt cx="0" cy="0"/>
        </a:xfrm>
      </p:grpSpPr>
      <p:sp>
        <p:nvSpPr>
          <p:cNvPr id="341" name="Shape 341"/>
          <p:cNvSpPr txBox="1"/>
          <p:nvPr>
            <p:ph idx="4294967295" type="title"/>
          </p:nvPr>
        </p:nvSpPr>
        <p:spPr>
          <a:xfrm>
            <a:off x="311700" y="91825"/>
            <a:ext cx="8520600" cy="607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References</a:t>
            </a:r>
            <a:endParaRPr/>
          </a:p>
        </p:txBody>
      </p:sp>
      <p:sp>
        <p:nvSpPr>
          <p:cNvPr id="342" name="Shape 342"/>
          <p:cNvSpPr txBox="1"/>
          <p:nvPr>
            <p:ph idx="4294967295" type="body"/>
          </p:nvPr>
        </p:nvSpPr>
        <p:spPr>
          <a:xfrm>
            <a:off x="311700" y="636000"/>
            <a:ext cx="8520600" cy="4125600"/>
          </a:xfrm>
          <a:prstGeom prst="rect">
            <a:avLst/>
          </a:prstGeom>
        </p:spPr>
        <p:txBody>
          <a:bodyPr anchorCtr="0" anchor="t" bIns="91425" lIns="91425" spcFirstLastPara="1" rIns="91425" wrap="square" tIns="91425">
            <a:noAutofit/>
          </a:bodyPr>
          <a:lstStyle/>
          <a:p>
            <a:pPr indent="0" lvl="0" marL="0" rtl="0">
              <a:lnSpc>
                <a:spcPct val="200000"/>
              </a:lnSpc>
              <a:spcBef>
                <a:spcPts val="0"/>
              </a:spcBef>
              <a:spcAft>
                <a:spcPts val="0"/>
              </a:spcAft>
              <a:buNone/>
            </a:pPr>
            <a:r>
              <a:rPr lang="en" sz="1000">
                <a:solidFill>
                  <a:srgbClr val="1A1A1A"/>
                </a:solidFill>
                <a:latin typeface="Times New Roman"/>
                <a:ea typeface="Times New Roman"/>
                <a:cs typeface="Times New Roman"/>
                <a:sym typeface="Times New Roman"/>
              </a:rPr>
              <a:t>CAST (2011). Universal Design for Learning Guidelines version 2.0. Wakefield, MA: Author. www.cast.org</a:t>
            </a:r>
            <a:endParaRPr sz="1000">
              <a:solidFill>
                <a:srgbClr val="1A1A1A"/>
              </a:solidFill>
              <a:latin typeface="Times New Roman"/>
              <a:ea typeface="Times New Roman"/>
              <a:cs typeface="Times New Roman"/>
              <a:sym typeface="Times New Roman"/>
            </a:endParaRPr>
          </a:p>
          <a:p>
            <a:pPr indent="0" lvl="0" marL="0">
              <a:spcBef>
                <a:spcPts val="0"/>
              </a:spcBef>
              <a:spcAft>
                <a:spcPts val="0"/>
              </a:spcAft>
              <a:buNone/>
            </a:pPr>
            <a:r>
              <a:rPr lang="en" sz="1000">
                <a:solidFill>
                  <a:srgbClr val="1A1A1A"/>
                </a:solidFill>
                <a:latin typeface="Times New Roman"/>
                <a:ea typeface="Times New Roman"/>
                <a:cs typeface="Times New Roman"/>
                <a:sym typeface="Times New Roman"/>
              </a:rPr>
              <a:t>Damiani, P., &amp; Ascione, A. (2017). Body, movement and educational robotics for students with Special Educational Needs. </a:t>
            </a:r>
            <a:r>
              <a:rPr i="1" lang="en" sz="1000">
                <a:solidFill>
                  <a:srgbClr val="1A1A1A"/>
                </a:solidFill>
                <a:latin typeface="Times New Roman"/>
                <a:ea typeface="Times New Roman"/>
                <a:cs typeface="Times New Roman"/>
                <a:sym typeface="Times New Roman"/>
              </a:rPr>
              <a:t>Italian Journal of Educational Research</a:t>
            </a:r>
            <a:r>
              <a:rPr lang="en" sz="1000">
                <a:solidFill>
                  <a:srgbClr val="1A1A1A"/>
                </a:solidFill>
                <a:latin typeface="Times New Roman"/>
                <a:ea typeface="Times New Roman"/>
                <a:cs typeface="Times New Roman"/>
                <a:sym typeface="Times New Roman"/>
              </a:rPr>
              <a:t>, </a:t>
            </a:r>
            <a:r>
              <a:rPr i="1" lang="en" sz="1000">
                <a:solidFill>
                  <a:srgbClr val="1A1A1A"/>
                </a:solidFill>
                <a:latin typeface="Times New Roman"/>
                <a:ea typeface="Times New Roman"/>
                <a:cs typeface="Times New Roman"/>
                <a:sym typeface="Times New Roman"/>
              </a:rPr>
              <a:t>10</a:t>
            </a:r>
            <a:r>
              <a:rPr lang="en" sz="1000">
                <a:solidFill>
                  <a:srgbClr val="1A1A1A"/>
                </a:solidFill>
                <a:latin typeface="Times New Roman"/>
                <a:ea typeface="Times New Roman"/>
                <a:cs typeface="Times New Roman"/>
                <a:sym typeface="Times New Roman"/>
              </a:rPr>
              <a:t>(18), 43-58.</a:t>
            </a:r>
            <a:endParaRPr sz="1000">
              <a:solidFill>
                <a:srgbClr val="1A1A1A"/>
              </a:solidFill>
              <a:latin typeface="Times New Roman"/>
              <a:ea typeface="Times New Roman"/>
              <a:cs typeface="Times New Roman"/>
              <a:sym typeface="Times New Roman"/>
            </a:endParaRPr>
          </a:p>
          <a:p>
            <a:pPr indent="0" lvl="0" marL="0">
              <a:spcBef>
                <a:spcPts val="1600"/>
              </a:spcBef>
              <a:spcAft>
                <a:spcPts val="0"/>
              </a:spcAft>
              <a:buNone/>
            </a:pPr>
            <a:r>
              <a:rPr lang="en" sz="1000">
                <a:solidFill>
                  <a:srgbClr val="000000"/>
                </a:solidFill>
                <a:latin typeface="Times New Roman"/>
                <a:ea typeface="Times New Roman"/>
                <a:cs typeface="Times New Roman"/>
                <a:sym typeface="Times New Roman"/>
              </a:rPr>
              <a:t>Davis, F. D. (1985). </a:t>
            </a:r>
            <a:r>
              <a:rPr i="1" lang="en" sz="1000">
                <a:solidFill>
                  <a:srgbClr val="000000"/>
                </a:solidFill>
                <a:latin typeface="Times New Roman"/>
                <a:ea typeface="Times New Roman"/>
                <a:cs typeface="Times New Roman"/>
                <a:sym typeface="Times New Roman"/>
              </a:rPr>
              <a:t>A technology acceptance model for empirically testing new end-user information systems: Theory and results</a:t>
            </a:r>
            <a:r>
              <a:rPr lang="en" sz="1000">
                <a:solidFill>
                  <a:srgbClr val="000000"/>
                </a:solidFill>
                <a:latin typeface="Times New Roman"/>
                <a:ea typeface="Times New Roman"/>
                <a:cs typeface="Times New Roman"/>
                <a:sym typeface="Times New Roman"/>
              </a:rPr>
              <a:t> (Doctoral dissertation, Massachusetts Institute of Technology).</a:t>
            </a:r>
            <a:endParaRPr sz="1000">
              <a:solidFill>
                <a:srgbClr val="1A1A1A"/>
              </a:solidFill>
              <a:latin typeface="Times New Roman"/>
              <a:ea typeface="Times New Roman"/>
              <a:cs typeface="Times New Roman"/>
              <a:sym typeface="Times New Roman"/>
            </a:endParaRPr>
          </a:p>
          <a:p>
            <a:pPr indent="-279400" lvl="0" marL="292100" rtl="0">
              <a:lnSpc>
                <a:spcPct val="100000"/>
              </a:lnSpc>
              <a:spcBef>
                <a:spcPts val="1600"/>
              </a:spcBef>
              <a:spcAft>
                <a:spcPts val="0"/>
              </a:spcAft>
              <a:buNone/>
            </a:pPr>
            <a:r>
              <a:rPr lang="en" sz="1000">
                <a:solidFill>
                  <a:srgbClr val="000000"/>
                </a:solidFill>
                <a:latin typeface="Times New Roman"/>
                <a:ea typeface="Times New Roman"/>
                <a:cs typeface="Times New Roman"/>
                <a:sym typeface="Times New Roman"/>
              </a:rPr>
              <a:t>Erickson, F. (2012). Qualitative research methods for science education. In B.J. Fraser, 	K. G. Tobin, &amp; C. J. McRobie (Eds). </a:t>
            </a:r>
            <a:r>
              <a:rPr i="1" lang="en" sz="1000">
                <a:solidFill>
                  <a:srgbClr val="000000"/>
                </a:solidFill>
                <a:latin typeface="Times New Roman"/>
                <a:ea typeface="Times New Roman"/>
                <a:cs typeface="Times New Roman"/>
                <a:sym typeface="Times New Roman"/>
              </a:rPr>
              <a:t> Second international handbook of science  education </a:t>
            </a:r>
            <a:r>
              <a:rPr lang="en" sz="1000">
                <a:solidFill>
                  <a:srgbClr val="000000"/>
                </a:solidFill>
                <a:latin typeface="Times New Roman"/>
                <a:ea typeface="Times New Roman"/>
                <a:cs typeface="Times New Roman"/>
                <a:sym typeface="Times New Roman"/>
              </a:rPr>
              <a:t>(pp. 1451–1469). Dordrech, The Netherlands: Springer Netherlands.</a:t>
            </a:r>
            <a:endParaRPr sz="1000">
              <a:solidFill>
                <a:srgbClr val="1A1A1A"/>
              </a:solidFill>
              <a:latin typeface="Times New Roman"/>
              <a:ea typeface="Times New Roman"/>
              <a:cs typeface="Times New Roman"/>
              <a:sym typeface="Times New Roman"/>
            </a:endParaRPr>
          </a:p>
          <a:p>
            <a:pPr indent="-279400" lvl="0" marL="292100" rtl="0">
              <a:lnSpc>
                <a:spcPct val="100000"/>
              </a:lnSpc>
              <a:spcBef>
                <a:spcPts val="0"/>
              </a:spcBef>
              <a:spcAft>
                <a:spcPts val="0"/>
              </a:spcAft>
              <a:buNone/>
            </a:pPr>
            <a:r>
              <a:t/>
            </a:r>
            <a:endParaRPr sz="1000">
              <a:solidFill>
                <a:srgbClr val="1A1A1A"/>
              </a:solidFill>
              <a:latin typeface="Times New Roman"/>
              <a:ea typeface="Times New Roman"/>
              <a:cs typeface="Times New Roman"/>
              <a:sym typeface="Times New Roman"/>
            </a:endParaRPr>
          </a:p>
          <a:p>
            <a:pPr indent="0" lvl="0" marL="0">
              <a:spcBef>
                <a:spcPts val="0"/>
              </a:spcBef>
              <a:spcAft>
                <a:spcPts val="0"/>
              </a:spcAft>
              <a:buNone/>
            </a:pPr>
            <a:r>
              <a:rPr lang="en" sz="1000">
                <a:solidFill>
                  <a:srgbClr val="1A1A1A"/>
                </a:solidFill>
                <a:latin typeface="Times New Roman"/>
                <a:ea typeface="Times New Roman"/>
                <a:cs typeface="Times New Roman"/>
                <a:sym typeface="Times New Roman"/>
              </a:rPr>
              <a:t>Grynszpan, O., Weiss, P. L., Perez-Diaz, F., &amp; Gal, E. (2014). Innovative technology-based interventions for autism spectrum disorders: a meta-analysis. </a:t>
            </a:r>
            <a:r>
              <a:rPr i="1" lang="en" sz="1000">
                <a:solidFill>
                  <a:srgbClr val="1A1A1A"/>
                </a:solidFill>
                <a:latin typeface="Times New Roman"/>
                <a:ea typeface="Times New Roman"/>
                <a:cs typeface="Times New Roman"/>
                <a:sym typeface="Times New Roman"/>
              </a:rPr>
              <a:t>Autism</a:t>
            </a:r>
            <a:r>
              <a:rPr lang="en" sz="1000">
                <a:solidFill>
                  <a:srgbClr val="1A1A1A"/>
                </a:solidFill>
                <a:latin typeface="Times New Roman"/>
                <a:ea typeface="Times New Roman"/>
                <a:cs typeface="Times New Roman"/>
                <a:sym typeface="Times New Roman"/>
              </a:rPr>
              <a:t>, </a:t>
            </a:r>
            <a:r>
              <a:rPr i="1" lang="en" sz="1000">
                <a:solidFill>
                  <a:srgbClr val="1A1A1A"/>
                </a:solidFill>
                <a:latin typeface="Times New Roman"/>
                <a:ea typeface="Times New Roman"/>
                <a:cs typeface="Times New Roman"/>
                <a:sym typeface="Times New Roman"/>
              </a:rPr>
              <a:t>18</a:t>
            </a:r>
            <a:r>
              <a:rPr lang="en" sz="1000">
                <a:solidFill>
                  <a:srgbClr val="1A1A1A"/>
                </a:solidFill>
                <a:latin typeface="Times New Roman"/>
                <a:ea typeface="Times New Roman"/>
                <a:cs typeface="Times New Roman"/>
                <a:sym typeface="Times New Roman"/>
              </a:rPr>
              <a:t>(4), 346-361.</a:t>
            </a:r>
            <a:endParaRPr sz="1000">
              <a:solidFill>
                <a:srgbClr val="1A1A1A"/>
              </a:solidFill>
              <a:latin typeface="Times New Roman"/>
              <a:ea typeface="Times New Roman"/>
              <a:cs typeface="Times New Roman"/>
              <a:sym typeface="Times New Roman"/>
            </a:endParaRPr>
          </a:p>
          <a:p>
            <a:pPr indent="0" lvl="0" marL="0">
              <a:spcBef>
                <a:spcPts val="1600"/>
              </a:spcBef>
              <a:spcAft>
                <a:spcPts val="0"/>
              </a:spcAft>
              <a:buNone/>
            </a:pPr>
            <a:r>
              <a:rPr lang="en" sz="1000">
                <a:solidFill>
                  <a:srgbClr val="1A1A1A"/>
                </a:solidFill>
                <a:latin typeface="Times New Roman"/>
                <a:ea typeface="Times New Roman"/>
                <a:cs typeface="Times New Roman"/>
                <a:sym typeface="Times New Roman"/>
              </a:rPr>
              <a:t>Hodge, M., &amp; Welch, J. (2016). An implementation perspective: Relevant lessons from no child left behind (NCLB) for the implementation of every student succeeds act (ESSA). </a:t>
            </a:r>
            <a:r>
              <a:rPr i="1" lang="en" sz="1000">
                <a:solidFill>
                  <a:srgbClr val="1A1A1A"/>
                </a:solidFill>
                <a:latin typeface="Times New Roman"/>
                <a:ea typeface="Times New Roman"/>
                <a:cs typeface="Times New Roman"/>
                <a:sym typeface="Times New Roman"/>
              </a:rPr>
              <a:t>Journal of Ethical Educational Leadership</a:t>
            </a:r>
            <a:r>
              <a:rPr lang="en" sz="1000">
                <a:solidFill>
                  <a:srgbClr val="1A1A1A"/>
                </a:solidFill>
                <a:latin typeface="Times New Roman"/>
                <a:ea typeface="Times New Roman"/>
                <a:cs typeface="Times New Roman"/>
                <a:sym typeface="Times New Roman"/>
              </a:rPr>
              <a:t>, </a:t>
            </a:r>
            <a:r>
              <a:rPr i="1" lang="en" sz="1000">
                <a:solidFill>
                  <a:srgbClr val="1A1A1A"/>
                </a:solidFill>
                <a:latin typeface="Times New Roman"/>
                <a:ea typeface="Times New Roman"/>
                <a:cs typeface="Times New Roman"/>
                <a:sym typeface="Times New Roman"/>
              </a:rPr>
              <a:t>3</a:t>
            </a:r>
            <a:r>
              <a:rPr lang="en" sz="1000">
                <a:solidFill>
                  <a:srgbClr val="1A1A1A"/>
                </a:solidFill>
                <a:latin typeface="Times New Roman"/>
                <a:ea typeface="Times New Roman"/>
                <a:cs typeface="Times New Roman"/>
                <a:sym typeface="Times New Roman"/>
              </a:rPr>
              <a:t>(9), 1-17.</a:t>
            </a:r>
            <a:endParaRPr sz="1000">
              <a:solidFill>
                <a:srgbClr val="1A1A1A"/>
              </a:solidFill>
              <a:latin typeface="Times New Roman"/>
              <a:ea typeface="Times New Roman"/>
              <a:cs typeface="Times New Roman"/>
              <a:sym typeface="Times New Roman"/>
            </a:endParaRPr>
          </a:p>
          <a:p>
            <a:pPr indent="0" lvl="0" marL="0">
              <a:spcBef>
                <a:spcPts val="1600"/>
              </a:spcBef>
              <a:spcAft>
                <a:spcPts val="0"/>
              </a:spcAft>
              <a:buNone/>
            </a:pPr>
            <a:r>
              <a:rPr lang="en" sz="1000">
                <a:solidFill>
                  <a:srgbClr val="1A1A1A"/>
                </a:solidFill>
                <a:latin typeface="Times New Roman"/>
                <a:ea typeface="Times New Roman"/>
                <a:cs typeface="Times New Roman"/>
                <a:sym typeface="Times New Roman"/>
              </a:rPr>
              <a:t>Hourigan, R. M. (2014). Intersections between school reform, the arts, and special education: the children left behind. </a:t>
            </a:r>
            <a:r>
              <a:rPr i="1" lang="en" sz="1000">
                <a:solidFill>
                  <a:srgbClr val="1A1A1A"/>
                </a:solidFill>
                <a:latin typeface="Times New Roman"/>
                <a:ea typeface="Times New Roman"/>
                <a:cs typeface="Times New Roman"/>
                <a:sym typeface="Times New Roman"/>
              </a:rPr>
              <a:t>Arts Education Policy Review</a:t>
            </a:r>
            <a:r>
              <a:rPr lang="en" sz="1000">
                <a:solidFill>
                  <a:srgbClr val="1A1A1A"/>
                </a:solidFill>
                <a:latin typeface="Times New Roman"/>
                <a:ea typeface="Times New Roman"/>
                <a:cs typeface="Times New Roman"/>
                <a:sym typeface="Times New Roman"/>
              </a:rPr>
              <a:t>, </a:t>
            </a:r>
            <a:r>
              <a:rPr i="1" lang="en" sz="1000">
                <a:solidFill>
                  <a:srgbClr val="1A1A1A"/>
                </a:solidFill>
                <a:latin typeface="Times New Roman"/>
                <a:ea typeface="Times New Roman"/>
                <a:cs typeface="Times New Roman"/>
                <a:sym typeface="Times New Roman"/>
              </a:rPr>
              <a:t>115</a:t>
            </a:r>
            <a:r>
              <a:rPr lang="en" sz="1000">
                <a:solidFill>
                  <a:srgbClr val="1A1A1A"/>
                </a:solidFill>
                <a:latin typeface="Times New Roman"/>
                <a:ea typeface="Times New Roman"/>
                <a:cs typeface="Times New Roman"/>
                <a:sym typeface="Times New Roman"/>
              </a:rPr>
              <a:t>(2), 35-38.</a:t>
            </a:r>
            <a:endParaRPr sz="1000">
              <a:solidFill>
                <a:srgbClr val="1A1A1A"/>
              </a:solidFill>
              <a:latin typeface="Times New Roman"/>
              <a:ea typeface="Times New Roman"/>
              <a:cs typeface="Times New Roman"/>
              <a:sym typeface="Times New Roman"/>
            </a:endParaRPr>
          </a:p>
          <a:p>
            <a:pPr indent="0" lvl="0" marL="0">
              <a:spcBef>
                <a:spcPts val="1600"/>
              </a:spcBef>
              <a:spcAft>
                <a:spcPts val="0"/>
              </a:spcAft>
              <a:buNone/>
            </a:pPr>
            <a:r>
              <a:rPr lang="en" sz="1000">
                <a:solidFill>
                  <a:srgbClr val="1A1A1A"/>
                </a:solidFill>
                <a:latin typeface="Times New Roman"/>
                <a:ea typeface="Times New Roman"/>
                <a:cs typeface="Times New Roman"/>
                <a:sym typeface="Times New Roman"/>
              </a:rPr>
              <a:t>Kaboski, J. R., Diehl, J. J., Beriont, J., Crowell, C. R., Villano, M., Wier, K., &amp; Tang, K. (2015). Brief report: A pilot summer robotics camp to reduce social anxiety and improve social/vocational skills in adolescents with ASD. </a:t>
            </a:r>
            <a:r>
              <a:rPr i="1" lang="en" sz="1000">
                <a:solidFill>
                  <a:srgbClr val="1A1A1A"/>
                </a:solidFill>
                <a:latin typeface="Times New Roman"/>
                <a:ea typeface="Times New Roman"/>
                <a:cs typeface="Times New Roman"/>
                <a:sym typeface="Times New Roman"/>
              </a:rPr>
              <a:t>Journal of autism and developmental disorders</a:t>
            </a:r>
            <a:r>
              <a:rPr lang="en" sz="1000">
                <a:solidFill>
                  <a:srgbClr val="1A1A1A"/>
                </a:solidFill>
                <a:latin typeface="Times New Roman"/>
                <a:ea typeface="Times New Roman"/>
                <a:cs typeface="Times New Roman"/>
                <a:sym typeface="Times New Roman"/>
              </a:rPr>
              <a:t>, </a:t>
            </a:r>
            <a:r>
              <a:rPr i="1" lang="en" sz="1000">
                <a:solidFill>
                  <a:srgbClr val="1A1A1A"/>
                </a:solidFill>
                <a:latin typeface="Times New Roman"/>
                <a:ea typeface="Times New Roman"/>
                <a:cs typeface="Times New Roman"/>
                <a:sym typeface="Times New Roman"/>
              </a:rPr>
              <a:t>45</a:t>
            </a:r>
            <a:r>
              <a:rPr lang="en" sz="1000">
                <a:solidFill>
                  <a:srgbClr val="1A1A1A"/>
                </a:solidFill>
                <a:latin typeface="Times New Roman"/>
                <a:ea typeface="Times New Roman"/>
                <a:cs typeface="Times New Roman"/>
                <a:sym typeface="Times New Roman"/>
              </a:rPr>
              <a:t>(12), 3862-3869.</a:t>
            </a:r>
            <a:endParaRPr sz="1000">
              <a:solidFill>
                <a:srgbClr val="1A1A1A"/>
              </a:solidFill>
              <a:latin typeface="Times New Roman"/>
              <a:ea typeface="Times New Roman"/>
              <a:cs typeface="Times New Roman"/>
              <a:sym typeface="Times New Roman"/>
            </a:endParaRPr>
          </a:p>
          <a:p>
            <a:pPr indent="0" lvl="0" marL="0">
              <a:spcBef>
                <a:spcPts val="1600"/>
              </a:spcBef>
              <a:spcAft>
                <a:spcPts val="1600"/>
              </a:spcAft>
              <a:buNone/>
            </a:pPr>
            <a:r>
              <a:t/>
            </a:r>
            <a:endParaRPr sz="1200">
              <a:solidFill>
                <a:srgbClr val="1A1A1A"/>
              </a:solidFill>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Shape 347"/>
          <p:cNvSpPr txBox="1"/>
          <p:nvPr>
            <p:ph idx="4294967295" type="title"/>
          </p:nvPr>
        </p:nvSpPr>
        <p:spPr>
          <a:xfrm>
            <a:off x="311700" y="91825"/>
            <a:ext cx="8520600" cy="607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References</a:t>
            </a:r>
            <a:endParaRPr/>
          </a:p>
        </p:txBody>
      </p:sp>
      <p:sp>
        <p:nvSpPr>
          <p:cNvPr id="348" name="Shape 348"/>
          <p:cNvSpPr txBox="1"/>
          <p:nvPr>
            <p:ph idx="4294967295" type="body"/>
          </p:nvPr>
        </p:nvSpPr>
        <p:spPr>
          <a:xfrm>
            <a:off x="311700" y="636000"/>
            <a:ext cx="8520600" cy="4125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000">
                <a:solidFill>
                  <a:srgbClr val="1A1A1A"/>
                </a:solidFill>
                <a:latin typeface="Times New Roman"/>
                <a:ea typeface="Times New Roman"/>
                <a:cs typeface="Times New Roman"/>
                <a:sym typeface="Times New Roman"/>
              </a:rPr>
              <a:t>Ko, A. J., &amp; Ladner, R. E. (2016). Access Computing Promotes Teaching Accessibility. </a:t>
            </a:r>
            <a:r>
              <a:rPr i="1" lang="en" sz="1000">
                <a:solidFill>
                  <a:srgbClr val="1A1A1A"/>
                </a:solidFill>
                <a:latin typeface="Times New Roman"/>
                <a:ea typeface="Times New Roman"/>
                <a:cs typeface="Times New Roman"/>
                <a:sym typeface="Times New Roman"/>
              </a:rPr>
              <a:t>ACM Inroads</a:t>
            </a:r>
            <a:r>
              <a:rPr lang="en" sz="1000">
                <a:solidFill>
                  <a:srgbClr val="1A1A1A"/>
                </a:solidFill>
                <a:latin typeface="Times New Roman"/>
                <a:ea typeface="Times New Roman"/>
                <a:cs typeface="Times New Roman"/>
                <a:sym typeface="Times New Roman"/>
              </a:rPr>
              <a:t>, </a:t>
            </a:r>
            <a:r>
              <a:rPr i="1" lang="en" sz="1000">
                <a:solidFill>
                  <a:srgbClr val="1A1A1A"/>
                </a:solidFill>
                <a:latin typeface="Times New Roman"/>
                <a:ea typeface="Times New Roman"/>
                <a:cs typeface="Times New Roman"/>
                <a:sym typeface="Times New Roman"/>
              </a:rPr>
              <a:t>7</a:t>
            </a:r>
            <a:r>
              <a:rPr lang="en" sz="1000">
                <a:solidFill>
                  <a:srgbClr val="1A1A1A"/>
                </a:solidFill>
                <a:latin typeface="Times New Roman"/>
                <a:ea typeface="Times New Roman"/>
                <a:cs typeface="Times New Roman"/>
                <a:sym typeface="Times New Roman"/>
              </a:rPr>
              <a:t>(4), 65-68.</a:t>
            </a:r>
            <a:endParaRPr sz="1000">
              <a:solidFill>
                <a:srgbClr val="1A1A1A"/>
              </a:solidFill>
              <a:latin typeface="Times New Roman"/>
              <a:ea typeface="Times New Roman"/>
              <a:cs typeface="Times New Roman"/>
              <a:sym typeface="Times New Roman"/>
            </a:endParaRPr>
          </a:p>
          <a:p>
            <a:pPr indent="0" lvl="0" marL="0">
              <a:spcBef>
                <a:spcPts val="1600"/>
              </a:spcBef>
              <a:spcAft>
                <a:spcPts val="0"/>
              </a:spcAft>
              <a:buNone/>
            </a:pPr>
            <a:r>
              <a:rPr lang="en" sz="1000">
                <a:solidFill>
                  <a:srgbClr val="1A1A1A"/>
                </a:solidFill>
                <a:latin typeface="Times New Roman"/>
                <a:ea typeface="Times New Roman"/>
                <a:cs typeface="Times New Roman"/>
                <a:sym typeface="Times New Roman"/>
              </a:rPr>
              <a:t>Lindsay, S., &amp; Hounsell, K. G. (2017). Adapting a robotics program to enhance participation and interest in STEM among children with disabilities: a pilot study. </a:t>
            </a:r>
            <a:r>
              <a:rPr i="1" lang="en" sz="1000">
                <a:solidFill>
                  <a:srgbClr val="1A1A1A"/>
                </a:solidFill>
                <a:latin typeface="Times New Roman"/>
                <a:ea typeface="Times New Roman"/>
                <a:cs typeface="Times New Roman"/>
                <a:sym typeface="Times New Roman"/>
              </a:rPr>
              <a:t>Disability and Rehabilitation: Assistive Technology</a:t>
            </a:r>
            <a:r>
              <a:rPr lang="en" sz="1000">
                <a:solidFill>
                  <a:srgbClr val="1A1A1A"/>
                </a:solidFill>
                <a:latin typeface="Times New Roman"/>
                <a:ea typeface="Times New Roman"/>
                <a:cs typeface="Times New Roman"/>
                <a:sym typeface="Times New Roman"/>
              </a:rPr>
              <a:t>, </a:t>
            </a:r>
            <a:r>
              <a:rPr i="1" lang="en" sz="1000">
                <a:solidFill>
                  <a:srgbClr val="1A1A1A"/>
                </a:solidFill>
                <a:latin typeface="Times New Roman"/>
                <a:ea typeface="Times New Roman"/>
                <a:cs typeface="Times New Roman"/>
                <a:sym typeface="Times New Roman"/>
              </a:rPr>
              <a:t>12</a:t>
            </a:r>
            <a:r>
              <a:rPr lang="en" sz="1000">
                <a:solidFill>
                  <a:srgbClr val="1A1A1A"/>
                </a:solidFill>
                <a:latin typeface="Times New Roman"/>
                <a:ea typeface="Times New Roman"/>
                <a:cs typeface="Times New Roman"/>
                <a:sym typeface="Times New Roman"/>
              </a:rPr>
              <a:t>(7), 694-704.</a:t>
            </a:r>
            <a:endParaRPr sz="1000">
              <a:solidFill>
                <a:srgbClr val="1A1A1A"/>
              </a:solidFill>
              <a:latin typeface="Times New Roman"/>
              <a:ea typeface="Times New Roman"/>
              <a:cs typeface="Times New Roman"/>
              <a:sym typeface="Times New Roman"/>
            </a:endParaRPr>
          </a:p>
          <a:p>
            <a:pPr indent="-279400" lvl="0" marL="292100" rtl="0">
              <a:lnSpc>
                <a:spcPct val="200000"/>
              </a:lnSpc>
              <a:spcBef>
                <a:spcPts val="1600"/>
              </a:spcBef>
              <a:spcAft>
                <a:spcPts val="0"/>
              </a:spcAft>
              <a:buNone/>
            </a:pPr>
            <a:r>
              <a:rPr lang="en" sz="1000">
                <a:solidFill>
                  <a:srgbClr val="000000"/>
                </a:solidFill>
                <a:latin typeface="Times New Roman"/>
                <a:ea typeface="Times New Roman"/>
                <a:cs typeface="Times New Roman"/>
                <a:sym typeface="Times New Roman"/>
              </a:rPr>
              <a:t>Yin, R. K. (2013). </a:t>
            </a:r>
            <a:r>
              <a:rPr i="1" lang="en" sz="1000">
                <a:solidFill>
                  <a:srgbClr val="000000"/>
                </a:solidFill>
                <a:latin typeface="Times New Roman"/>
                <a:ea typeface="Times New Roman"/>
                <a:cs typeface="Times New Roman"/>
                <a:sym typeface="Times New Roman"/>
              </a:rPr>
              <a:t>Case study research: Design and methods</a:t>
            </a:r>
            <a:r>
              <a:rPr lang="en" sz="1000">
                <a:solidFill>
                  <a:srgbClr val="000000"/>
                </a:solidFill>
                <a:latin typeface="Times New Roman"/>
                <a:ea typeface="Times New Roman"/>
                <a:cs typeface="Times New Roman"/>
                <a:sym typeface="Times New Roman"/>
              </a:rPr>
              <a:t>: Thousand Oaks, CA: Sage.</a:t>
            </a:r>
            <a:endParaRPr sz="1000">
              <a:solidFill>
                <a:srgbClr val="1A1A1A"/>
              </a:solidFill>
              <a:latin typeface="Times New Roman"/>
              <a:ea typeface="Times New Roman"/>
              <a:cs typeface="Times New Roman"/>
              <a:sym typeface="Times New Roman"/>
            </a:endParaRPr>
          </a:p>
          <a:p>
            <a:pPr indent="0" lvl="0" marL="0" rtl="0">
              <a:spcBef>
                <a:spcPts val="0"/>
              </a:spcBef>
              <a:spcAft>
                <a:spcPts val="1600"/>
              </a:spcAft>
              <a:buNone/>
            </a:pPr>
            <a:r>
              <a:rPr lang="en" sz="1000">
                <a:solidFill>
                  <a:srgbClr val="1A1A1A"/>
                </a:solidFill>
                <a:latin typeface="Times New Roman"/>
                <a:ea typeface="Times New Roman"/>
                <a:cs typeface="Times New Roman"/>
                <a:sym typeface="Times New Roman"/>
              </a:rPr>
              <a:t>Yuen, T. T., Mason, L. L., &amp; Gomez, A. (2014). Collaborative robotics projects for adolescents with autism spectrum disorders. </a:t>
            </a:r>
            <a:r>
              <a:rPr i="1" lang="en" sz="1000">
                <a:solidFill>
                  <a:srgbClr val="1A1A1A"/>
                </a:solidFill>
                <a:latin typeface="Times New Roman"/>
                <a:ea typeface="Times New Roman"/>
                <a:cs typeface="Times New Roman"/>
                <a:sym typeface="Times New Roman"/>
              </a:rPr>
              <a:t>Journal of Special Education Technology</a:t>
            </a:r>
            <a:r>
              <a:rPr lang="en" sz="1000">
                <a:solidFill>
                  <a:srgbClr val="1A1A1A"/>
                </a:solidFill>
                <a:latin typeface="Times New Roman"/>
                <a:ea typeface="Times New Roman"/>
                <a:cs typeface="Times New Roman"/>
                <a:sym typeface="Times New Roman"/>
              </a:rPr>
              <a:t>, </a:t>
            </a:r>
            <a:r>
              <a:rPr i="1" lang="en" sz="1000">
                <a:solidFill>
                  <a:srgbClr val="1A1A1A"/>
                </a:solidFill>
                <a:latin typeface="Times New Roman"/>
                <a:ea typeface="Times New Roman"/>
                <a:cs typeface="Times New Roman"/>
                <a:sym typeface="Times New Roman"/>
              </a:rPr>
              <a:t>29</a:t>
            </a:r>
            <a:r>
              <a:rPr lang="en" sz="1000">
                <a:solidFill>
                  <a:srgbClr val="1A1A1A"/>
                </a:solidFill>
                <a:latin typeface="Times New Roman"/>
                <a:ea typeface="Times New Roman"/>
                <a:cs typeface="Times New Roman"/>
                <a:sym typeface="Times New Roman"/>
              </a:rPr>
              <a:t>(1), 51-62.</a:t>
            </a:r>
            <a:endParaRPr sz="1000">
              <a:solidFill>
                <a:srgbClr val="1A1A1A"/>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Shape 179"/>
          <p:cNvSpPr txBox="1"/>
          <p:nvPr>
            <p:ph type="title"/>
          </p:nvPr>
        </p:nvSpPr>
        <p:spPr>
          <a:xfrm>
            <a:off x="168175" y="158800"/>
            <a:ext cx="8520600" cy="607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sz="3600"/>
              <a:t>The Problem</a:t>
            </a:r>
            <a:endParaRPr b="1" sz="3600"/>
          </a:p>
        </p:txBody>
      </p:sp>
      <p:sp>
        <p:nvSpPr>
          <p:cNvPr id="180" name="Shape 180"/>
          <p:cNvSpPr txBox="1"/>
          <p:nvPr>
            <p:ph idx="1" type="body"/>
          </p:nvPr>
        </p:nvSpPr>
        <p:spPr>
          <a:xfrm>
            <a:off x="824375" y="852000"/>
            <a:ext cx="6938700" cy="3962700"/>
          </a:xfrm>
          <a:prstGeom prst="rect">
            <a:avLst/>
          </a:prstGeom>
        </p:spPr>
        <p:txBody>
          <a:bodyPr anchorCtr="0" anchor="t" bIns="91425" lIns="91425" spcFirstLastPara="1" rIns="91425" wrap="square" tIns="91425">
            <a:noAutofit/>
          </a:bodyPr>
          <a:lstStyle/>
          <a:p>
            <a:pPr indent="-419100" lvl="0" marL="457200" rtl="0">
              <a:spcBef>
                <a:spcPts val="0"/>
              </a:spcBef>
              <a:spcAft>
                <a:spcPts val="0"/>
              </a:spcAft>
              <a:buClr>
                <a:srgbClr val="000000"/>
              </a:buClr>
              <a:buSzPts val="3000"/>
              <a:buChar char="●"/>
            </a:pPr>
            <a:r>
              <a:rPr lang="en" sz="3000">
                <a:solidFill>
                  <a:srgbClr val="000000"/>
                </a:solidFill>
              </a:rPr>
              <a:t>No Child Left Behind                           </a:t>
            </a:r>
            <a:r>
              <a:rPr lang="en" sz="1100">
                <a:solidFill>
                  <a:srgbClr val="000000"/>
                </a:solidFill>
              </a:rPr>
              <a:t>(Hodge &amp; Welch, 2016; Hourigan, 2014)</a:t>
            </a:r>
            <a:endParaRPr sz="1100">
              <a:solidFill>
                <a:srgbClr val="000000"/>
              </a:solidFill>
            </a:endParaRPr>
          </a:p>
          <a:p>
            <a:pPr indent="-419100" lvl="0" marL="457200" rtl="0">
              <a:spcBef>
                <a:spcPts val="1000"/>
              </a:spcBef>
              <a:spcAft>
                <a:spcPts val="0"/>
              </a:spcAft>
              <a:buClr>
                <a:srgbClr val="000000"/>
              </a:buClr>
              <a:buSzPts val="3000"/>
              <a:buChar char="●"/>
            </a:pPr>
            <a:r>
              <a:rPr lang="en" sz="3000">
                <a:solidFill>
                  <a:srgbClr val="000000"/>
                </a:solidFill>
              </a:rPr>
              <a:t>Every Student Succeeds Act             </a:t>
            </a:r>
            <a:r>
              <a:rPr lang="en" sz="1100">
                <a:solidFill>
                  <a:srgbClr val="000000"/>
                </a:solidFill>
              </a:rPr>
              <a:t>(Hodge &amp; Welch, 2016)</a:t>
            </a:r>
            <a:endParaRPr sz="1100"/>
          </a:p>
          <a:p>
            <a:pPr indent="-419100" lvl="0" marL="457200" rtl="0">
              <a:spcBef>
                <a:spcPts val="1000"/>
              </a:spcBef>
              <a:spcAft>
                <a:spcPts val="1000"/>
              </a:spcAft>
              <a:buClr>
                <a:srgbClr val="000000"/>
              </a:buClr>
              <a:buSzPts val="3000"/>
              <a:buChar char="●"/>
            </a:pPr>
            <a:r>
              <a:rPr lang="en" sz="3000">
                <a:solidFill>
                  <a:srgbClr val="000000"/>
                </a:solidFill>
              </a:rPr>
              <a:t>STEM Education and Robotics for students with Low-Incidence Disabilities                                           </a:t>
            </a:r>
            <a:r>
              <a:rPr lang="en" sz="1100">
                <a:solidFill>
                  <a:srgbClr val="000000"/>
                </a:solidFill>
              </a:rPr>
              <a:t>(Damiani &amp; Ascione, 2017; Ko &amp; Ladner, 2016; Lindsay &amp; Hounsell, 2017)                                 (Grynszpan, Weiss, Perez-Diaz, &amp; Gal, 2014; Kaboski et al., 2015; Yuen, Mason, &amp; Gomez, 2014)</a:t>
            </a:r>
            <a:endParaRPr sz="1100">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Shape 185"/>
          <p:cNvSpPr txBox="1"/>
          <p:nvPr>
            <p:ph type="title"/>
          </p:nvPr>
        </p:nvSpPr>
        <p:spPr>
          <a:xfrm>
            <a:off x="2894475" y="187375"/>
            <a:ext cx="4863000" cy="7155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Purpose of the Study</a:t>
            </a:r>
            <a:endParaRPr/>
          </a:p>
        </p:txBody>
      </p:sp>
      <p:sp>
        <p:nvSpPr>
          <p:cNvPr id="186" name="Shape 186"/>
          <p:cNvSpPr txBox="1"/>
          <p:nvPr>
            <p:ph idx="1" type="body"/>
          </p:nvPr>
        </p:nvSpPr>
        <p:spPr>
          <a:xfrm>
            <a:off x="2894475" y="1137900"/>
            <a:ext cx="2762700" cy="3370800"/>
          </a:xfrm>
          <a:prstGeom prst="rect">
            <a:avLst/>
          </a:prstGeom>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spcBef>
                <a:spcPts val="0"/>
              </a:spcBef>
              <a:spcAft>
                <a:spcPts val="1600"/>
              </a:spcAft>
              <a:buNone/>
            </a:pPr>
            <a:r>
              <a:rPr b="1" lang="en" sz="1800"/>
              <a:t>To evaluate teacher, therapeutic and administrative knowledge, implementation and perceptions of the use of robotics for students with low-incidence disabilities in an inclusive school setting</a:t>
            </a:r>
            <a:endParaRPr b="1" sz="1800"/>
          </a:p>
        </p:txBody>
      </p:sp>
      <p:sp>
        <p:nvSpPr>
          <p:cNvPr id="187" name="Shape 187"/>
          <p:cNvSpPr txBox="1"/>
          <p:nvPr>
            <p:ph idx="2" type="body"/>
          </p:nvPr>
        </p:nvSpPr>
        <p:spPr>
          <a:xfrm>
            <a:off x="6020125" y="1137900"/>
            <a:ext cx="2762700" cy="3370800"/>
          </a:xfrm>
          <a:prstGeom prst="rect">
            <a:avLst/>
          </a:prstGeom>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spcBef>
                <a:spcPts val="0"/>
              </a:spcBef>
              <a:spcAft>
                <a:spcPts val="1600"/>
              </a:spcAft>
              <a:buNone/>
            </a:pPr>
            <a:r>
              <a:rPr b="1" lang="en" sz="1800"/>
              <a:t>To gain an understanding of how robotics impact student educational and therapeutic goals.</a:t>
            </a:r>
            <a:endParaRPr b="1" sz="1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Shape 192"/>
          <p:cNvSpPr txBox="1"/>
          <p:nvPr>
            <p:ph type="title"/>
          </p:nvPr>
        </p:nvSpPr>
        <p:spPr>
          <a:xfrm>
            <a:off x="305250" y="283350"/>
            <a:ext cx="2395200" cy="2173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Research Questions</a:t>
            </a:r>
            <a:endParaRPr/>
          </a:p>
        </p:txBody>
      </p:sp>
      <p:sp>
        <p:nvSpPr>
          <p:cNvPr id="193" name="Shape 193"/>
          <p:cNvSpPr txBox="1"/>
          <p:nvPr>
            <p:ph idx="1" type="body"/>
          </p:nvPr>
        </p:nvSpPr>
        <p:spPr>
          <a:xfrm>
            <a:off x="3374375" y="283350"/>
            <a:ext cx="2395200" cy="17025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1800"/>
              <a:t>What role does administration play in successful school-wide robotics implementation?</a:t>
            </a:r>
            <a:endParaRPr b="1" sz="1800"/>
          </a:p>
        </p:txBody>
      </p:sp>
      <p:sp>
        <p:nvSpPr>
          <p:cNvPr id="194" name="Shape 194"/>
          <p:cNvSpPr txBox="1"/>
          <p:nvPr>
            <p:ph idx="2" type="body"/>
          </p:nvPr>
        </p:nvSpPr>
        <p:spPr>
          <a:xfrm>
            <a:off x="6260725" y="283350"/>
            <a:ext cx="2740500" cy="17025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1400"/>
              <a:t>How do teacher's and therapist’s knowledge and implementation of robotics influence the attainment of educational and therapeutic IEP goals for students with low-incidence disabilities?</a:t>
            </a:r>
            <a:endParaRPr b="1" sz="1400"/>
          </a:p>
        </p:txBody>
      </p:sp>
      <p:sp>
        <p:nvSpPr>
          <p:cNvPr id="195" name="Shape 195"/>
          <p:cNvSpPr txBox="1"/>
          <p:nvPr>
            <p:ph idx="3" type="body"/>
          </p:nvPr>
        </p:nvSpPr>
        <p:spPr>
          <a:xfrm>
            <a:off x="3140900" y="2686450"/>
            <a:ext cx="2857500" cy="17025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1400"/>
              <a:t>What patterns emerge in the experiences and perceptions of teachers, therapists, and administrators during the implementation of robotics as an educational and therapeutic tool for students with low-incidence disabilities?</a:t>
            </a:r>
            <a:endParaRPr b="1" sz="1400"/>
          </a:p>
        </p:txBody>
      </p:sp>
      <p:sp>
        <p:nvSpPr>
          <p:cNvPr id="196" name="Shape 196"/>
          <p:cNvSpPr txBox="1"/>
          <p:nvPr>
            <p:ph idx="4" type="body"/>
          </p:nvPr>
        </p:nvSpPr>
        <p:spPr>
          <a:xfrm>
            <a:off x="6417750" y="2686450"/>
            <a:ext cx="2395200" cy="2173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1400"/>
              <a:t>What principles of UDL are represented by the implementation of robotics into curricular activities for students with low-incidence disabilities in their classrooms?</a:t>
            </a:r>
            <a:endParaRPr b="1" sz="14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Shape 201"/>
          <p:cNvSpPr txBox="1"/>
          <p:nvPr>
            <p:ph type="title"/>
          </p:nvPr>
        </p:nvSpPr>
        <p:spPr>
          <a:xfrm>
            <a:off x="348300" y="428200"/>
            <a:ext cx="2351400" cy="4399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Theoretical Framework</a:t>
            </a:r>
            <a:endParaRPr/>
          </a:p>
        </p:txBody>
      </p:sp>
      <p:sp>
        <p:nvSpPr>
          <p:cNvPr id="202" name="Shape 202"/>
          <p:cNvSpPr txBox="1"/>
          <p:nvPr>
            <p:ph idx="1" type="body"/>
          </p:nvPr>
        </p:nvSpPr>
        <p:spPr>
          <a:xfrm>
            <a:off x="3539325" y="593900"/>
            <a:ext cx="5090400" cy="4011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sz="1800">
                <a:solidFill>
                  <a:srgbClr val="000000"/>
                </a:solidFill>
              </a:rPr>
              <a:t>Universal Design for Learning (UDL)</a:t>
            </a:r>
            <a:endParaRPr sz="1800">
              <a:solidFill>
                <a:srgbClr val="000000"/>
              </a:solidFill>
            </a:endParaRPr>
          </a:p>
          <a:p>
            <a:pPr indent="0" lvl="0" marL="0">
              <a:lnSpc>
                <a:spcPct val="100000"/>
              </a:lnSpc>
              <a:spcBef>
                <a:spcPts val="1600"/>
              </a:spcBef>
              <a:spcAft>
                <a:spcPts val="0"/>
              </a:spcAft>
              <a:buNone/>
            </a:pPr>
            <a:r>
              <a:rPr lang="en" sz="1800">
                <a:solidFill>
                  <a:srgbClr val="000000"/>
                </a:solidFill>
              </a:rPr>
              <a:t>Universal Design for Learning (UDL) is based on three primary principles:</a:t>
            </a:r>
            <a:endParaRPr sz="1800">
              <a:solidFill>
                <a:srgbClr val="000000"/>
              </a:solidFill>
            </a:endParaRPr>
          </a:p>
          <a:p>
            <a:pPr indent="-342900" lvl="0" marL="457200">
              <a:lnSpc>
                <a:spcPct val="100000"/>
              </a:lnSpc>
              <a:spcBef>
                <a:spcPts val="1200"/>
              </a:spcBef>
              <a:spcAft>
                <a:spcPts val="0"/>
              </a:spcAft>
              <a:buClr>
                <a:srgbClr val="000000"/>
              </a:buClr>
              <a:buSzPts val="1800"/>
              <a:buChar char="●"/>
            </a:pPr>
            <a:r>
              <a:rPr lang="en" sz="1800">
                <a:solidFill>
                  <a:srgbClr val="000000"/>
                </a:solidFill>
              </a:rPr>
              <a:t>Multiple means of representation</a:t>
            </a:r>
            <a:endParaRPr sz="1800">
              <a:solidFill>
                <a:srgbClr val="000000"/>
              </a:solidFill>
            </a:endParaRPr>
          </a:p>
          <a:p>
            <a:pPr indent="-342900" lvl="0" marL="457200">
              <a:lnSpc>
                <a:spcPct val="100000"/>
              </a:lnSpc>
              <a:spcBef>
                <a:spcPts val="1200"/>
              </a:spcBef>
              <a:spcAft>
                <a:spcPts val="0"/>
              </a:spcAft>
              <a:buClr>
                <a:srgbClr val="000000"/>
              </a:buClr>
              <a:buSzPts val="1800"/>
              <a:buChar char="●"/>
            </a:pPr>
            <a:r>
              <a:rPr lang="en" sz="1800">
                <a:solidFill>
                  <a:srgbClr val="000000"/>
                </a:solidFill>
              </a:rPr>
              <a:t>Multiple means of action and expression</a:t>
            </a:r>
            <a:endParaRPr sz="1800">
              <a:solidFill>
                <a:srgbClr val="000000"/>
              </a:solidFill>
            </a:endParaRPr>
          </a:p>
          <a:p>
            <a:pPr indent="-342900" lvl="0" marL="457200" rtl="0">
              <a:lnSpc>
                <a:spcPct val="100000"/>
              </a:lnSpc>
              <a:spcBef>
                <a:spcPts val="1200"/>
              </a:spcBef>
              <a:spcAft>
                <a:spcPts val="0"/>
              </a:spcAft>
              <a:buClr>
                <a:srgbClr val="000000"/>
              </a:buClr>
              <a:buSzPts val="1800"/>
              <a:buChar char="●"/>
            </a:pPr>
            <a:r>
              <a:rPr lang="en" sz="1800">
                <a:solidFill>
                  <a:srgbClr val="000000"/>
                </a:solidFill>
              </a:rPr>
              <a:t>Multiple means of engagement</a:t>
            </a:r>
            <a:endParaRPr sz="1800">
              <a:solidFill>
                <a:srgbClr val="000000"/>
              </a:solidFill>
            </a:endParaRPr>
          </a:p>
          <a:p>
            <a:pPr indent="0" lvl="0" marL="0" rtl="0">
              <a:lnSpc>
                <a:spcPct val="100000"/>
              </a:lnSpc>
              <a:spcBef>
                <a:spcPts val="400"/>
              </a:spcBef>
              <a:spcAft>
                <a:spcPts val="0"/>
              </a:spcAft>
              <a:buNone/>
            </a:pPr>
            <a:r>
              <a:rPr lang="en" sz="1000">
                <a:solidFill>
                  <a:srgbClr val="000000"/>
                </a:solidFill>
              </a:rPr>
              <a:t>                (Center for Applied Special Technology [CAST], 2011).</a:t>
            </a:r>
            <a:endParaRPr b="1" sz="1000">
              <a:solidFill>
                <a:srgbClr val="000000"/>
              </a:solidFill>
            </a:endParaRPr>
          </a:p>
          <a:p>
            <a:pPr indent="0" lvl="0" marL="0" rtl="0">
              <a:spcBef>
                <a:spcPts val="400"/>
              </a:spcBef>
              <a:spcAft>
                <a:spcPts val="0"/>
              </a:spcAft>
              <a:buNone/>
            </a:pPr>
            <a:r>
              <a:t/>
            </a:r>
            <a:endParaRPr b="1" sz="1800">
              <a:solidFill>
                <a:srgbClr val="000000"/>
              </a:solidFill>
            </a:endParaRPr>
          </a:p>
          <a:p>
            <a:pPr indent="0" lvl="0" marL="0" rtl="0">
              <a:spcBef>
                <a:spcPts val="1600"/>
              </a:spcBef>
              <a:spcAft>
                <a:spcPts val="1600"/>
              </a:spcAft>
              <a:buNone/>
            </a:pPr>
            <a:r>
              <a:rPr b="1" lang="en" sz="1800">
                <a:solidFill>
                  <a:srgbClr val="000000"/>
                </a:solidFill>
              </a:rPr>
              <a:t>The Technology Acceptance Model (TAM)</a:t>
            </a:r>
            <a:r>
              <a:rPr lang="en" sz="1800">
                <a:solidFill>
                  <a:srgbClr val="000000"/>
                </a:solidFill>
              </a:rPr>
              <a:t>, developed by Davis in 1985 </a:t>
            </a:r>
            <a:endParaRPr sz="1800">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9DAF8"/>
        </a:solidFill>
      </p:bgPr>
    </p:bg>
    <p:spTree>
      <p:nvGrpSpPr>
        <p:cNvPr id="206" name="Shape 206"/>
        <p:cNvGrpSpPr/>
        <p:nvPr/>
      </p:nvGrpSpPr>
      <p:grpSpPr>
        <a:xfrm>
          <a:off x="0" y="0"/>
          <a:ext cx="0" cy="0"/>
          <a:chOff x="0" y="0"/>
          <a:chExt cx="0" cy="0"/>
        </a:xfrm>
      </p:grpSpPr>
      <p:pic>
        <p:nvPicPr>
          <p:cNvPr id="207" name="Shape 207"/>
          <p:cNvPicPr preferRelativeResize="0"/>
          <p:nvPr/>
        </p:nvPicPr>
        <p:blipFill rotWithShape="1">
          <a:blip r:embed="rId3">
            <a:alphaModFix/>
          </a:blip>
          <a:srcRect b="4352" l="5251" r="6032" t="4598"/>
          <a:stretch/>
        </p:blipFill>
        <p:spPr>
          <a:xfrm>
            <a:off x="294675" y="266450"/>
            <a:ext cx="2065374" cy="3145902"/>
          </a:xfrm>
          <a:prstGeom prst="rect">
            <a:avLst/>
          </a:prstGeom>
          <a:noFill/>
          <a:ln>
            <a:noFill/>
          </a:ln>
          <a:effectLst>
            <a:outerShdw blurRad="200025" rotWithShape="0" algn="bl" dir="5400000" dist="114300">
              <a:srgbClr val="000000">
                <a:alpha val="50000"/>
              </a:srgbClr>
            </a:outerShdw>
          </a:effectLst>
        </p:spPr>
      </p:pic>
      <p:pic>
        <p:nvPicPr>
          <p:cNvPr id="208" name="Shape 208"/>
          <p:cNvPicPr preferRelativeResize="0"/>
          <p:nvPr/>
        </p:nvPicPr>
        <p:blipFill>
          <a:blip r:embed="rId4">
            <a:alphaModFix/>
          </a:blip>
          <a:stretch>
            <a:fillRect/>
          </a:stretch>
        </p:blipFill>
        <p:spPr>
          <a:xfrm>
            <a:off x="2720153" y="170725"/>
            <a:ext cx="2901652" cy="2364677"/>
          </a:xfrm>
          <a:prstGeom prst="rect">
            <a:avLst/>
          </a:prstGeom>
          <a:noFill/>
          <a:ln>
            <a:noFill/>
          </a:ln>
          <a:effectLst>
            <a:outerShdw blurRad="200025" rotWithShape="0" algn="bl" dir="5400000" dist="114300">
              <a:srgbClr val="000000">
                <a:alpha val="50000"/>
              </a:srgbClr>
            </a:outerShdw>
          </a:effectLst>
        </p:spPr>
      </p:pic>
      <p:pic>
        <p:nvPicPr>
          <p:cNvPr id="209" name="Shape 209"/>
          <p:cNvPicPr preferRelativeResize="0"/>
          <p:nvPr/>
        </p:nvPicPr>
        <p:blipFill>
          <a:blip r:embed="rId5">
            <a:alphaModFix/>
          </a:blip>
          <a:stretch>
            <a:fillRect/>
          </a:stretch>
        </p:blipFill>
        <p:spPr>
          <a:xfrm>
            <a:off x="5981900" y="515500"/>
            <a:ext cx="2825375" cy="1866575"/>
          </a:xfrm>
          <a:prstGeom prst="rect">
            <a:avLst/>
          </a:prstGeom>
          <a:noFill/>
          <a:ln>
            <a:noFill/>
          </a:ln>
          <a:effectLst>
            <a:outerShdw blurRad="200025" rotWithShape="0" algn="bl" dir="5400000" dist="114300">
              <a:srgbClr val="000000">
                <a:alpha val="50000"/>
              </a:srgbClr>
            </a:outerShdw>
          </a:effectLst>
        </p:spPr>
      </p:pic>
      <p:pic>
        <p:nvPicPr>
          <p:cNvPr id="210" name="Shape 210"/>
          <p:cNvPicPr preferRelativeResize="0"/>
          <p:nvPr/>
        </p:nvPicPr>
        <p:blipFill rotWithShape="1">
          <a:blip r:embed="rId6">
            <a:alphaModFix/>
          </a:blip>
          <a:srcRect b="7934" l="0" r="0" t="15554"/>
          <a:stretch/>
        </p:blipFill>
        <p:spPr>
          <a:xfrm>
            <a:off x="6527298" y="2631125"/>
            <a:ext cx="1638901" cy="2229274"/>
          </a:xfrm>
          <a:prstGeom prst="rect">
            <a:avLst/>
          </a:prstGeom>
          <a:noFill/>
          <a:ln>
            <a:noFill/>
          </a:ln>
          <a:effectLst>
            <a:outerShdw blurRad="257175" rotWithShape="0" algn="bl" dir="5400000" dist="114300">
              <a:srgbClr val="000000">
                <a:alpha val="50000"/>
              </a:srgbClr>
            </a:outerShdw>
          </a:effectLst>
        </p:spPr>
      </p:pic>
      <p:pic>
        <p:nvPicPr>
          <p:cNvPr id="211" name="Shape 211"/>
          <p:cNvPicPr preferRelativeResize="0"/>
          <p:nvPr/>
        </p:nvPicPr>
        <p:blipFill rotWithShape="1">
          <a:blip r:embed="rId7">
            <a:alphaModFix/>
          </a:blip>
          <a:srcRect b="0" l="15038" r="17856" t="6235"/>
          <a:stretch/>
        </p:blipFill>
        <p:spPr>
          <a:xfrm>
            <a:off x="3292112" y="2848463"/>
            <a:ext cx="2559775" cy="2011949"/>
          </a:xfrm>
          <a:prstGeom prst="rect">
            <a:avLst/>
          </a:prstGeom>
          <a:noFill/>
          <a:ln>
            <a:noFill/>
          </a:ln>
          <a:effectLst>
            <a:outerShdw blurRad="200025" rotWithShape="0" algn="bl" dir="5400000" dist="114300">
              <a:srgbClr val="000000">
                <a:alpha val="50000"/>
              </a:srgbClr>
            </a:outerShdw>
          </a:effectLst>
        </p:spPr>
      </p:pic>
      <p:sp>
        <p:nvSpPr>
          <p:cNvPr id="212" name="Shape 212"/>
          <p:cNvSpPr txBox="1"/>
          <p:nvPr/>
        </p:nvSpPr>
        <p:spPr>
          <a:xfrm>
            <a:off x="175078" y="3730700"/>
            <a:ext cx="2967000" cy="10578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b="1" lang="en" sz="3000">
                <a:latin typeface="Roboto"/>
                <a:ea typeface="Roboto"/>
                <a:cs typeface="Roboto"/>
                <a:sym typeface="Roboto"/>
              </a:rPr>
              <a:t>A. Harry Moore</a:t>
            </a:r>
            <a:endParaRPr b="1" sz="3000">
              <a:latin typeface="Roboto"/>
              <a:ea typeface="Roboto"/>
              <a:cs typeface="Roboto"/>
              <a:sym typeface="Roboto"/>
            </a:endParaRPr>
          </a:p>
          <a:p>
            <a:pPr indent="0" lvl="0" marL="0" algn="ctr">
              <a:spcBef>
                <a:spcPts val="0"/>
              </a:spcBef>
              <a:spcAft>
                <a:spcPts val="0"/>
              </a:spcAft>
              <a:buNone/>
            </a:pPr>
            <a:r>
              <a:rPr b="1" lang="en" sz="3000">
                <a:latin typeface="Roboto"/>
                <a:ea typeface="Roboto"/>
                <a:cs typeface="Roboto"/>
                <a:sym typeface="Roboto"/>
              </a:rPr>
              <a:t>School</a:t>
            </a:r>
            <a:endParaRPr b="1" sz="3000">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Shape 217"/>
          <p:cNvSpPr txBox="1"/>
          <p:nvPr>
            <p:ph type="title"/>
          </p:nvPr>
        </p:nvSpPr>
        <p:spPr>
          <a:xfrm>
            <a:off x="301375" y="3076925"/>
            <a:ext cx="4045200" cy="15645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rPr lang="en"/>
              <a:t>Qualitative</a:t>
            </a:r>
            <a:endParaRPr/>
          </a:p>
          <a:p>
            <a:pPr indent="0" lvl="0" marL="0" rtl="0">
              <a:spcBef>
                <a:spcPts val="0"/>
              </a:spcBef>
              <a:spcAft>
                <a:spcPts val="0"/>
              </a:spcAft>
              <a:buNone/>
            </a:pPr>
            <a:r>
              <a:t/>
            </a:r>
            <a:endParaRPr/>
          </a:p>
          <a:p>
            <a:pPr indent="0" lvl="0" marL="0" rtl="0">
              <a:spcBef>
                <a:spcPts val="0"/>
              </a:spcBef>
              <a:spcAft>
                <a:spcPts val="0"/>
              </a:spcAft>
              <a:buNone/>
            </a:pPr>
            <a:r>
              <a:rPr lang="en"/>
              <a:t>Research Design</a:t>
            </a:r>
            <a:endParaRPr/>
          </a:p>
          <a:p>
            <a:pPr indent="0" lvl="0" marL="0" rtl="0" algn="l">
              <a:spcBef>
                <a:spcPts val="0"/>
              </a:spcBef>
              <a:spcAft>
                <a:spcPts val="0"/>
              </a:spcAft>
              <a:buNone/>
            </a:pPr>
            <a:r>
              <a:t/>
            </a:r>
            <a:endParaRPr/>
          </a:p>
        </p:txBody>
      </p:sp>
      <p:sp>
        <p:nvSpPr>
          <p:cNvPr id="218" name="Shape 218"/>
          <p:cNvSpPr txBox="1"/>
          <p:nvPr>
            <p:ph idx="2" type="body"/>
          </p:nvPr>
        </p:nvSpPr>
        <p:spPr>
          <a:xfrm>
            <a:off x="4976700" y="946325"/>
            <a:ext cx="3837000" cy="36951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sz="1400">
                <a:solidFill>
                  <a:srgbClr val="FFFFFF"/>
                </a:solidFill>
              </a:rPr>
              <a:t>IRB Approval</a:t>
            </a:r>
            <a:endParaRPr sz="1400">
              <a:solidFill>
                <a:srgbClr val="FFFFFF"/>
              </a:solidFill>
            </a:endParaRPr>
          </a:p>
          <a:p>
            <a:pPr indent="0" lvl="0" marL="0">
              <a:spcBef>
                <a:spcPts val="1600"/>
              </a:spcBef>
              <a:spcAft>
                <a:spcPts val="0"/>
              </a:spcAft>
              <a:buNone/>
            </a:pPr>
            <a:r>
              <a:rPr lang="en" sz="1400">
                <a:solidFill>
                  <a:srgbClr val="FFFFFF"/>
                </a:solidFill>
              </a:rPr>
              <a:t>University Approval</a:t>
            </a:r>
            <a:endParaRPr sz="1400">
              <a:solidFill>
                <a:srgbClr val="FFFFFF"/>
              </a:solidFill>
            </a:endParaRPr>
          </a:p>
          <a:p>
            <a:pPr indent="0" lvl="0" marL="0">
              <a:spcBef>
                <a:spcPts val="1600"/>
              </a:spcBef>
              <a:spcAft>
                <a:spcPts val="0"/>
              </a:spcAft>
              <a:buNone/>
            </a:pPr>
            <a:r>
              <a:rPr lang="en" sz="1400">
                <a:solidFill>
                  <a:srgbClr val="FFFFFF"/>
                </a:solidFill>
              </a:rPr>
              <a:t>Participant Recruitment</a:t>
            </a:r>
            <a:endParaRPr sz="1400">
              <a:solidFill>
                <a:srgbClr val="FFFFFF"/>
              </a:solidFill>
            </a:endParaRPr>
          </a:p>
          <a:p>
            <a:pPr indent="0" lvl="0" marL="0">
              <a:spcBef>
                <a:spcPts val="1600"/>
              </a:spcBef>
              <a:spcAft>
                <a:spcPts val="0"/>
              </a:spcAft>
              <a:buNone/>
            </a:pPr>
            <a:r>
              <a:rPr lang="en" sz="1400">
                <a:solidFill>
                  <a:srgbClr val="FFFFFF"/>
                </a:solidFill>
              </a:rPr>
              <a:t>Pre-observation Interviews</a:t>
            </a:r>
            <a:endParaRPr sz="1400">
              <a:solidFill>
                <a:srgbClr val="FFFFFF"/>
              </a:solidFill>
            </a:endParaRPr>
          </a:p>
          <a:p>
            <a:pPr indent="0" lvl="0" marL="0">
              <a:spcBef>
                <a:spcPts val="1600"/>
              </a:spcBef>
              <a:spcAft>
                <a:spcPts val="0"/>
              </a:spcAft>
              <a:buNone/>
            </a:pPr>
            <a:r>
              <a:rPr lang="en" sz="1400">
                <a:solidFill>
                  <a:srgbClr val="FFFFFF"/>
                </a:solidFill>
              </a:rPr>
              <a:t>Robotics infused lesson observation</a:t>
            </a:r>
            <a:endParaRPr sz="1400">
              <a:solidFill>
                <a:srgbClr val="FFFFFF"/>
              </a:solidFill>
            </a:endParaRPr>
          </a:p>
          <a:p>
            <a:pPr indent="0" lvl="0" marL="0">
              <a:spcBef>
                <a:spcPts val="1600"/>
              </a:spcBef>
              <a:spcAft>
                <a:spcPts val="0"/>
              </a:spcAft>
              <a:buNone/>
            </a:pPr>
            <a:r>
              <a:rPr lang="en" sz="1400">
                <a:solidFill>
                  <a:srgbClr val="FFFFFF"/>
                </a:solidFill>
              </a:rPr>
              <a:t>Post-observation Interviews</a:t>
            </a:r>
            <a:endParaRPr sz="1400">
              <a:solidFill>
                <a:srgbClr val="FFFFFF"/>
              </a:solidFill>
            </a:endParaRPr>
          </a:p>
          <a:p>
            <a:pPr indent="0" lvl="0" marL="0">
              <a:spcBef>
                <a:spcPts val="1600"/>
              </a:spcBef>
              <a:spcAft>
                <a:spcPts val="0"/>
              </a:spcAft>
              <a:buNone/>
            </a:pPr>
            <a:r>
              <a:rPr lang="en" sz="1400">
                <a:solidFill>
                  <a:srgbClr val="FFFFFF"/>
                </a:solidFill>
              </a:rPr>
              <a:t>Data Analysis</a:t>
            </a:r>
            <a:endParaRPr sz="1400">
              <a:solidFill>
                <a:srgbClr val="FFFFFF"/>
              </a:solidFill>
            </a:endParaRPr>
          </a:p>
          <a:p>
            <a:pPr indent="0" lvl="0" marL="0">
              <a:spcBef>
                <a:spcPts val="1600"/>
              </a:spcBef>
              <a:spcAft>
                <a:spcPts val="1600"/>
              </a:spcAft>
              <a:buNone/>
            </a:pPr>
            <a:r>
              <a:rPr lang="en" sz="1400">
                <a:solidFill>
                  <a:srgbClr val="FFFFFF"/>
                </a:solidFill>
              </a:rPr>
              <a:t>	6 Major Themes Emerged</a:t>
            </a:r>
            <a:endParaRPr sz="1400">
              <a:solidFill>
                <a:srgbClr val="FFFFFF"/>
              </a:solidFill>
            </a:endParaRPr>
          </a:p>
        </p:txBody>
      </p:sp>
      <p:sp>
        <p:nvSpPr>
          <p:cNvPr id="219" name="Shape 219"/>
          <p:cNvSpPr txBox="1"/>
          <p:nvPr/>
        </p:nvSpPr>
        <p:spPr>
          <a:xfrm>
            <a:off x="4646400" y="297700"/>
            <a:ext cx="4497600" cy="4905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sz="2400">
                <a:solidFill>
                  <a:srgbClr val="FFFFFF"/>
                </a:solidFill>
                <a:latin typeface="Roboto"/>
                <a:ea typeface="Roboto"/>
                <a:cs typeface="Roboto"/>
                <a:sym typeface="Roboto"/>
              </a:rPr>
              <a:t>Exploratory Single Case Study</a:t>
            </a:r>
            <a:endParaRPr b="1" sz="2400">
              <a:solidFill>
                <a:srgbClr val="FFFFFF"/>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Shape 224"/>
          <p:cNvSpPr txBox="1"/>
          <p:nvPr>
            <p:ph type="title"/>
          </p:nvPr>
        </p:nvSpPr>
        <p:spPr>
          <a:xfrm>
            <a:off x="2227675" y="249875"/>
            <a:ext cx="5856000" cy="6651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Population</a:t>
            </a:r>
            <a:endParaRPr/>
          </a:p>
        </p:txBody>
      </p:sp>
      <p:sp>
        <p:nvSpPr>
          <p:cNvPr id="225" name="Shape 225"/>
          <p:cNvSpPr txBox="1"/>
          <p:nvPr>
            <p:ph idx="1" type="body"/>
          </p:nvPr>
        </p:nvSpPr>
        <p:spPr>
          <a:xfrm>
            <a:off x="2335325" y="862575"/>
            <a:ext cx="5856000" cy="4998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b="1" lang="en" sz="2400"/>
              <a:t>A. Harry Moore School Participants</a:t>
            </a:r>
            <a:endParaRPr b="1" sz="2400"/>
          </a:p>
        </p:txBody>
      </p:sp>
      <p:sp>
        <p:nvSpPr>
          <p:cNvPr id="226" name="Shape 226"/>
          <p:cNvSpPr txBox="1"/>
          <p:nvPr>
            <p:ph idx="4294967295" type="body"/>
          </p:nvPr>
        </p:nvSpPr>
        <p:spPr>
          <a:xfrm>
            <a:off x="-1020550" y="4029800"/>
            <a:ext cx="7918500" cy="2801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a:p>
            <a:pPr indent="0" lvl="0" marL="0">
              <a:spcBef>
                <a:spcPts val="1600"/>
              </a:spcBef>
              <a:spcAft>
                <a:spcPts val="1600"/>
              </a:spcAft>
              <a:buNone/>
            </a:pPr>
            <a:r>
              <a:t/>
            </a:r>
            <a:endParaRPr/>
          </a:p>
        </p:txBody>
      </p:sp>
      <p:sp>
        <p:nvSpPr>
          <p:cNvPr id="227" name="Shape 227"/>
          <p:cNvSpPr/>
          <p:nvPr/>
        </p:nvSpPr>
        <p:spPr>
          <a:xfrm>
            <a:off x="295125" y="1768350"/>
            <a:ext cx="2487300" cy="2571900"/>
          </a:xfrm>
          <a:prstGeom prst="ellipse">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None/>
            </a:pPr>
            <a:r>
              <a:rPr b="1" lang="en" sz="3000">
                <a:solidFill>
                  <a:schemeClr val="dk2"/>
                </a:solidFill>
                <a:latin typeface="Roboto"/>
                <a:ea typeface="Roboto"/>
                <a:cs typeface="Roboto"/>
                <a:sym typeface="Roboto"/>
              </a:rPr>
              <a:t>2</a:t>
            </a:r>
            <a:r>
              <a:rPr lang="en" sz="3000">
                <a:solidFill>
                  <a:schemeClr val="dk2"/>
                </a:solidFill>
                <a:latin typeface="Roboto"/>
                <a:ea typeface="Roboto"/>
                <a:cs typeface="Roboto"/>
                <a:sym typeface="Roboto"/>
              </a:rPr>
              <a:t> </a:t>
            </a:r>
            <a:r>
              <a:rPr b="1" lang="en" sz="1800">
                <a:solidFill>
                  <a:schemeClr val="dk2"/>
                </a:solidFill>
                <a:latin typeface="Roboto"/>
                <a:ea typeface="Roboto"/>
                <a:cs typeface="Roboto"/>
                <a:sym typeface="Roboto"/>
              </a:rPr>
              <a:t>Administrators</a:t>
            </a:r>
            <a:endParaRPr b="1" sz="1800"/>
          </a:p>
        </p:txBody>
      </p:sp>
      <p:sp>
        <p:nvSpPr>
          <p:cNvPr id="228" name="Shape 228"/>
          <p:cNvSpPr/>
          <p:nvPr/>
        </p:nvSpPr>
        <p:spPr>
          <a:xfrm>
            <a:off x="3328350" y="1768350"/>
            <a:ext cx="2487300" cy="2571900"/>
          </a:xfrm>
          <a:prstGeom prst="ellipse">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3000">
                <a:solidFill>
                  <a:schemeClr val="dk2"/>
                </a:solidFill>
                <a:latin typeface="Roboto"/>
                <a:ea typeface="Roboto"/>
                <a:cs typeface="Roboto"/>
                <a:sym typeface="Roboto"/>
              </a:rPr>
              <a:t>6</a:t>
            </a:r>
            <a:endParaRPr b="1" sz="3000">
              <a:solidFill>
                <a:schemeClr val="dk2"/>
              </a:solidFill>
              <a:latin typeface="Roboto"/>
              <a:ea typeface="Roboto"/>
              <a:cs typeface="Roboto"/>
              <a:sym typeface="Roboto"/>
            </a:endParaRPr>
          </a:p>
          <a:p>
            <a:pPr indent="0" lvl="0" marL="0" rtl="0" algn="ctr">
              <a:lnSpc>
                <a:spcPct val="115000"/>
              </a:lnSpc>
              <a:spcBef>
                <a:spcPts val="1600"/>
              </a:spcBef>
              <a:spcAft>
                <a:spcPts val="1600"/>
              </a:spcAft>
              <a:buNone/>
            </a:pPr>
            <a:r>
              <a:rPr b="1" lang="en" sz="1800">
                <a:solidFill>
                  <a:schemeClr val="dk2"/>
                </a:solidFill>
                <a:latin typeface="Roboto"/>
                <a:ea typeface="Roboto"/>
                <a:cs typeface="Roboto"/>
                <a:sym typeface="Roboto"/>
              </a:rPr>
              <a:t>Classroom Teachers</a:t>
            </a:r>
            <a:endParaRPr b="1" sz="1800"/>
          </a:p>
        </p:txBody>
      </p:sp>
      <p:sp>
        <p:nvSpPr>
          <p:cNvPr id="229" name="Shape 229"/>
          <p:cNvSpPr/>
          <p:nvPr/>
        </p:nvSpPr>
        <p:spPr>
          <a:xfrm>
            <a:off x="6361575" y="1768350"/>
            <a:ext cx="2487300" cy="2571900"/>
          </a:xfrm>
          <a:prstGeom prst="ellipse">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3000">
                <a:solidFill>
                  <a:schemeClr val="dk2"/>
                </a:solidFill>
                <a:latin typeface="Roboto"/>
                <a:ea typeface="Roboto"/>
                <a:cs typeface="Roboto"/>
                <a:sym typeface="Roboto"/>
              </a:rPr>
              <a:t>3</a:t>
            </a:r>
            <a:endParaRPr b="1" sz="3000">
              <a:solidFill>
                <a:schemeClr val="dk2"/>
              </a:solidFill>
              <a:latin typeface="Roboto"/>
              <a:ea typeface="Roboto"/>
              <a:cs typeface="Roboto"/>
              <a:sym typeface="Roboto"/>
            </a:endParaRPr>
          </a:p>
          <a:p>
            <a:pPr indent="0" lvl="0" marL="0" rtl="0" algn="ctr">
              <a:lnSpc>
                <a:spcPct val="115000"/>
              </a:lnSpc>
              <a:spcBef>
                <a:spcPts val="1600"/>
              </a:spcBef>
              <a:spcAft>
                <a:spcPts val="1600"/>
              </a:spcAft>
              <a:buNone/>
            </a:pPr>
            <a:r>
              <a:rPr b="1" lang="en" sz="1800">
                <a:solidFill>
                  <a:schemeClr val="dk2"/>
                </a:solidFill>
                <a:latin typeface="Roboto"/>
                <a:ea typeface="Roboto"/>
                <a:cs typeface="Roboto"/>
                <a:sym typeface="Roboto"/>
              </a:rPr>
              <a:t>Therapists</a:t>
            </a:r>
            <a:endParaRPr b="1" sz="18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